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15" r:id="rId1"/>
  </p:sldMasterIdLst>
  <p:notesMasterIdLst>
    <p:notesMasterId r:id="rId28"/>
  </p:notesMasterIdLst>
  <p:sldIdLst>
    <p:sldId id="256" r:id="rId2"/>
    <p:sldId id="257" r:id="rId3"/>
    <p:sldId id="288" r:id="rId4"/>
    <p:sldId id="289" r:id="rId5"/>
    <p:sldId id="260" r:id="rId6"/>
    <p:sldId id="261" r:id="rId7"/>
    <p:sldId id="262" r:id="rId8"/>
    <p:sldId id="263" r:id="rId9"/>
    <p:sldId id="281" r:id="rId10"/>
    <p:sldId id="282" r:id="rId11"/>
    <p:sldId id="265" r:id="rId12"/>
    <p:sldId id="266" r:id="rId13"/>
    <p:sldId id="287" r:id="rId14"/>
    <p:sldId id="268" r:id="rId15"/>
    <p:sldId id="269" r:id="rId16"/>
    <p:sldId id="285" r:id="rId17"/>
    <p:sldId id="286" r:id="rId18"/>
    <p:sldId id="270" r:id="rId19"/>
    <p:sldId id="271" r:id="rId20"/>
    <p:sldId id="272" r:id="rId21"/>
    <p:sldId id="273" r:id="rId22"/>
    <p:sldId id="275" r:id="rId23"/>
    <p:sldId id="276" r:id="rId24"/>
    <p:sldId id="284" r:id="rId25"/>
    <p:sldId id="283" r:id="rId26"/>
    <p:sldId id="280" r:id="rId27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658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EC4BD-EC50-463C-A2E3-AB0231B517A8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A51D3-B30C-4D74-96B7-35CAAD1F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78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A51D3-B30C-4D74-96B7-35CAAD1F92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00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85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83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0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8017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39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7618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609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662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65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4950" y="695287"/>
            <a:ext cx="8134099" cy="1671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020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57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56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88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40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07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35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1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15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685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mOBCK8dvDgHFnCv8uCT4cZ/Wire-Frame?type=design&amp;node-id=1-2&amp;scaling=scale-down&amp;page-id=0%3A1&amp;starting-point-node-id=1%3A2&amp;show-proto-sidebar=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Oyn8DWZf7bY4OsOvvFgA2D/Medim-Fideliti?type=design&amp;node-id=0-355&amp;scaling=min-zoom&amp;page-id=0%3A1&amp;starting-point-node-id=0%3A586&amp;show-proto-sidebar=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mE4lz0m2Ot2NYzC11cIEo8/High-Fidelity-Prototype?type=design&amp;node-id=428-2&amp;scaling=scale-down&amp;page-id=0%3A1&amp;starting-point-node-id=428%3A2&amp;show-proto-sidebar=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4950" y="695287"/>
            <a:ext cx="383921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3600" b="1" spc="70" dirty="0" smtClean="0">
                <a:solidFill>
                  <a:srgbClr val="FFFFFF"/>
                </a:solidFill>
                <a:latin typeface="Tahoma"/>
                <a:cs typeface="Tahoma"/>
              </a:rPr>
              <a:t>Thrive Mart </a:t>
            </a:r>
            <a:r>
              <a:rPr sz="3600" b="1" spc="30" dirty="0" smtClean="0">
                <a:solidFill>
                  <a:srgbClr val="FFFFFF"/>
                </a:solidFill>
                <a:latin typeface="Tahoma"/>
                <a:cs typeface="Tahoma"/>
              </a:rPr>
              <a:t>Case </a:t>
            </a:r>
            <a:r>
              <a:rPr sz="3600" b="1" spc="-130" dirty="0">
                <a:solidFill>
                  <a:srgbClr val="FFFFFF"/>
                </a:solidFill>
                <a:latin typeface="Tahoma"/>
                <a:cs typeface="Tahoma"/>
              </a:rPr>
              <a:t>Study </a:t>
            </a:r>
            <a:r>
              <a:rPr sz="3600" b="1" spc="-125" dirty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sz="360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3600" b="1" spc="-130" dirty="0" smtClean="0">
                <a:solidFill>
                  <a:srgbClr val="FFFFFF"/>
                </a:solidFill>
                <a:latin typeface="Tahoma"/>
                <a:cs typeface="Tahoma"/>
              </a:rPr>
              <a:t>E-Commerce </a:t>
            </a:r>
            <a:r>
              <a:rPr sz="3600" b="1" spc="-50" dirty="0" smtClean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endParaRPr sz="36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4975" y="2830495"/>
            <a:ext cx="40670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00" dirty="0" smtClean="0">
                <a:solidFill>
                  <a:srgbClr val="FFFFFF"/>
                </a:solidFill>
                <a:latin typeface="Verdana"/>
                <a:cs typeface="Verdana"/>
              </a:rPr>
              <a:t>Muhammad Daniyal Khan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7649" y="2670824"/>
            <a:ext cx="5808345" cy="0"/>
          </a:xfrm>
          <a:custGeom>
            <a:avLst/>
            <a:gdLst/>
            <a:ahLst/>
            <a:cxnLst/>
            <a:rect l="l" t="t" r="r" b="b"/>
            <a:pathLst>
              <a:path w="5808345">
                <a:moveTo>
                  <a:pt x="58079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EA433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590550"/>
            <a:ext cx="4320000" cy="4201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20955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Close Up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040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5566" y="1846083"/>
            <a:ext cx="3018633" cy="1608133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940"/>
              </a:spcBef>
              <a:buFont typeface="Microsoft Sans Serif"/>
              <a:buChar char="●"/>
              <a:tabLst>
                <a:tab pos="347980" algn="l"/>
                <a:tab pos="349250" algn="l"/>
              </a:tabLst>
            </a:pPr>
            <a:r>
              <a:rPr sz="1400" spc="55" dirty="0">
                <a:solidFill>
                  <a:srgbClr val="FFFFFF"/>
                </a:solidFill>
                <a:latin typeface="Tahoma"/>
                <a:cs typeface="Tahoma"/>
              </a:rPr>
              <a:t>Paper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Tahoma"/>
                <a:cs typeface="Tahoma"/>
              </a:rPr>
              <a:t>wireframes</a:t>
            </a:r>
            <a:endParaRPr sz="1400" dirty="0">
              <a:latin typeface="Tahoma"/>
              <a:cs typeface="Tahoma"/>
            </a:endParaRPr>
          </a:p>
          <a:p>
            <a:pPr marL="348615" indent="-336550">
              <a:lnSpc>
                <a:spcPct val="100000"/>
              </a:lnSpc>
              <a:spcBef>
                <a:spcPts val="840"/>
              </a:spcBef>
              <a:buFont typeface="Microsoft Sans Serif"/>
              <a:buChar char="●"/>
              <a:tabLst>
                <a:tab pos="347980" algn="l"/>
                <a:tab pos="349250" algn="l"/>
              </a:tabLst>
            </a:pPr>
            <a:r>
              <a:rPr sz="1400" spc="25" dirty="0">
                <a:solidFill>
                  <a:srgbClr val="FFFFFF"/>
                </a:solidFill>
                <a:latin typeface="Tahoma"/>
                <a:cs typeface="Tahoma"/>
              </a:rPr>
              <a:t>Digital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Tahoma"/>
                <a:cs typeface="Tahoma"/>
              </a:rPr>
              <a:t>wireframes</a:t>
            </a:r>
            <a:endParaRPr sz="1400" dirty="0">
              <a:latin typeface="Tahoma"/>
              <a:cs typeface="Tahoma"/>
            </a:endParaRPr>
          </a:p>
          <a:p>
            <a:pPr marL="348615" indent="-336550">
              <a:lnSpc>
                <a:spcPct val="100000"/>
              </a:lnSpc>
              <a:spcBef>
                <a:spcPts val="840"/>
              </a:spcBef>
              <a:buFont typeface="Microsoft Sans Serif"/>
              <a:buChar char="●"/>
              <a:tabLst>
                <a:tab pos="347980" algn="l"/>
                <a:tab pos="349250" algn="l"/>
              </a:tabLst>
            </a:pPr>
            <a:r>
              <a:rPr sz="1400" spc="30" dirty="0">
                <a:solidFill>
                  <a:srgbClr val="FFFFFF"/>
                </a:solidFill>
                <a:latin typeface="Tahoma"/>
                <a:cs typeface="Tahoma"/>
              </a:rPr>
              <a:t>Low-ﬁdelit</a:t>
            </a:r>
            <a:r>
              <a:rPr sz="1400" spc="4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50" dirty="0" smtClean="0">
                <a:solidFill>
                  <a:srgbClr val="FFFFFF"/>
                </a:solidFill>
                <a:latin typeface="Tahoma"/>
                <a:cs typeface="Tahoma"/>
              </a:rPr>
              <a:t>prototype</a:t>
            </a:r>
            <a:endParaRPr lang="en-US" sz="1400" spc="50" dirty="0" smtClean="0">
              <a:solidFill>
                <a:srgbClr val="FFFFFF"/>
              </a:solidFill>
              <a:latin typeface="Tahoma"/>
              <a:cs typeface="Tahoma"/>
            </a:endParaRPr>
          </a:p>
          <a:p>
            <a:pPr marL="348615" indent="-336550">
              <a:lnSpc>
                <a:spcPct val="100000"/>
              </a:lnSpc>
              <a:spcBef>
                <a:spcPts val="840"/>
              </a:spcBef>
              <a:buFont typeface="Microsoft Sans Serif"/>
              <a:buChar char="●"/>
              <a:tabLst>
                <a:tab pos="347980" algn="l"/>
                <a:tab pos="349250" algn="l"/>
              </a:tabLst>
            </a:pPr>
            <a:r>
              <a:rPr lang="en-US" sz="1400" spc="50" dirty="0" smtClean="0">
                <a:solidFill>
                  <a:srgbClr val="FFFFFF"/>
                </a:solidFill>
                <a:latin typeface="Tahoma"/>
                <a:cs typeface="Tahoma"/>
              </a:rPr>
              <a:t>Medium-fidelity prototype</a:t>
            </a:r>
            <a:endParaRPr sz="1400" dirty="0">
              <a:latin typeface="Tahoma"/>
              <a:cs typeface="Tahoma"/>
            </a:endParaRPr>
          </a:p>
          <a:p>
            <a:pPr marL="348615" indent="-336550">
              <a:lnSpc>
                <a:spcPct val="100000"/>
              </a:lnSpc>
              <a:spcBef>
                <a:spcPts val="840"/>
              </a:spcBef>
              <a:buFont typeface="Microsoft Sans Serif"/>
              <a:buChar char="●"/>
              <a:tabLst>
                <a:tab pos="347980" algn="l"/>
                <a:tab pos="349250" algn="l"/>
              </a:tabLst>
            </a:pPr>
            <a:r>
              <a:rPr sz="1400" spc="45" dirty="0">
                <a:solidFill>
                  <a:srgbClr val="FFFFFF"/>
                </a:solidFill>
                <a:latin typeface="Tahoma"/>
                <a:cs typeface="Tahoma"/>
              </a:rPr>
              <a:t>Usability</a:t>
            </a:r>
            <a:r>
              <a:rPr sz="1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Tahoma"/>
                <a:cs typeface="Tahoma"/>
              </a:rPr>
              <a:t>studies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601" y="2038351"/>
            <a:ext cx="2171384" cy="819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70205">
              <a:lnSpc>
                <a:spcPct val="114999"/>
              </a:lnSpc>
              <a:spcBef>
                <a:spcPts val="100"/>
              </a:spcBef>
            </a:pPr>
            <a:r>
              <a:rPr sz="2400" b="1" spc="45" dirty="0">
                <a:solidFill>
                  <a:schemeClr val="bg1"/>
                </a:solidFill>
                <a:latin typeface="Tahoma"/>
                <a:cs typeface="Tahoma"/>
              </a:rPr>
              <a:t>Starting  </a:t>
            </a:r>
            <a:r>
              <a:rPr sz="2400" b="1" spc="80" dirty="0">
                <a:solidFill>
                  <a:schemeClr val="bg1"/>
                </a:solidFill>
                <a:latin typeface="Tahoma"/>
                <a:cs typeface="Tahoma"/>
              </a:rPr>
              <a:t>th</a:t>
            </a:r>
            <a:r>
              <a:rPr sz="2400" b="1" spc="100" dirty="0">
                <a:solidFill>
                  <a:schemeClr val="bg1"/>
                </a:solidFill>
                <a:latin typeface="Tahoma"/>
                <a:cs typeface="Tahoma"/>
              </a:rPr>
              <a:t>e</a:t>
            </a:r>
            <a:r>
              <a:rPr sz="2400" b="1" spc="-1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400" b="1" spc="70" dirty="0">
                <a:solidFill>
                  <a:schemeClr val="bg1"/>
                </a:solidFill>
                <a:latin typeface="Tahoma"/>
                <a:cs typeface="Tahoma"/>
              </a:rPr>
              <a:t>design</a:t>
            </a:r>
            <a:endParaRPr sz="24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60100" y="1032149"/>
            <a:ext cx="36830" cy="3079750"/>
          </a:xfrm>
          <a:custGeom>
            <a:avLst/>
            <a:gdLst/>
            <a:ahLst/>
            <a:cxnLst/>
            <a:rect l="l" t="t" r="r" b="b"/>
            <a:pathLst>
              <a:path w="36829" h="3079750">
                <a:moveTo>
                  <a:pt x="0" y="0"/>
                </a:moveTo>
                <a:lnTo>
                  <a:pt x="36599" y="3079199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FABB0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4975" y="358852"/>
            <a:ext cx="253619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100" dirty="0">
                <a:solidFill>
                  <a:schemeClr val="bg1"/>
                </a:solidFill>
              </a:rPr>
              <a:t>Paper</a:t>
            </a:r>
            <a:r>
              <a:rPr b="1" spc="-180" dirty="0">
                <a:solidFill>
                  <a:schemeClr val="bg1"/>
                </a:solidFill>
              </a:rPr>
              <a:t> </a:t>
            </a:r>
            <a:r>
              <a:rPr b="1" spc="85" dirty="0">
                <a:solidFill>
                  <a:schemeClr val="bg1"/>
                </a:solidFill>
              </a:rPr>
              <a:t>wireframes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4975" y="1481783"/>
            <a:ext cx="2280920" cy="2265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spc="35" dirty="0">
                <a:latin typeface="Tahoma"/>
                <a:cs typeface="Tahoma"/>
              </a:rPr>
              <a:t>By </a:t>
            </a:r>
            <a:r>
              <a:rPr sz="1400" spc="40" dirty="0">
                <a:latin typeface="Tahoma"/>
                <a:cs typeface="Tahoma"/>
              </a:rPr>
              <a:t>drawing </a:t>
            </a:r>
            <a:r>
              <a:rPr sz="1400" spc="75" dirty="0">
                <a:latin typeface="Tahoma"/>
                <a:cs typeface="Tahoma"/>
              </a:rPr>
              <a:t>up </a:t>
            </a:r>
            <a:r>
              <a:rPr sz="1400" spc="45" dirty="0">
                <a:latin typeface="Tahoma"/>
                <a:cs typeface="Tahoma"/>
              </a:rPr>
              <a:t>the </a:t>
            </a:r>
            <a:r>
              <a:rPr sz="1400" spc="60" dirty="0">
                <a:latin typeface="Tahoma"/>
                <a:cs typeface="Tahoma"/>
              </a:rPr>
              <a:t>paper 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wireframes, </a:t>
            </a:r>
            <a:r>
              <a:rPr sz="1400" spc="25" dirty="0">
                <a:latin typeface="Tahoma"/>
                <a:cs typeface="Tahoma"/>
              </a:rPr>
              <a:t>it </a:t>
            </a:r>
            <a:r>
              <a:rPr sz="1400" spc="45" dirty="0">
                <a:latin typeface="Tahoma"/>
                <a:cs typeface="Tahoma"/>
              </a:rPr>
              <a:t>allowed </a:t>
            </a:r>
            <a:r>
              <a:rPr sz="1400" spc="75" dirty="0">
                <a:latin typeface="Tahoma"/>
                <a:cs typeface="Tahoma"/>
              </a:rPr>
              <a:t>me </a:t>
            </a:r>
            <a:r>
              <a:rPr sz="1400" spc="8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to </a:t>
            </a:r>
            <a:r>
              <a:rPr sz="1400" spc="30" dirty="0">
                <a:latin typeface="Tahoma"/>
                <a:cs typeface="Tahoma"/>
              </a:rPr>
              <a:t>eﬀectively </a:t>
            </a:r>
            <a:r>
              <a:rPr sz="1400" spc="40" dirty="0">
                <a:latin typeface="Tahoma"/>
                <a:cs typeface="Tahoma"/>
              </a:rPr>
              <a:t>organize </a:t>
            </a:r>
            <a:r>
              <a:rPr sz="1400" spc="45" dirty="0">
                <a:latin typeface="Tahoma"/>
                <a:cs typeface="Tahoma"/>
              </a:rPr>
              <a:t>best </a:t>
            </a:r>
            <a:r>
              <a:rPr sz="1400" spc="-42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possible </a:t>
            </a:r>
            <a:r>
              <a:rPr sz="1400" spc="40" dirty="0">
                <a:latin typeface="Tahoma"/>
                <a:cs typeface="Tahoma"/>
              </a:rPr>
              <a:t>layouts </a:t>
            </a:r>
            <a:r>
              <a:rPr sz="1400" spc="55" dirty="0">
                <a:latin typeface="Tahoma"/>
                <a:cs typeface="Tahoma"/>
              </a:rPr>
              <a:t>for </a:t>
            </a:r>
            <a:r>
              <a:rPr sz="1400" spc="45" dirty="0">
                <a:latin typeface="Tahoma"/>
                <a:cs typeface="Tahoma"/>
              </a:rPr>
              <a:t>the 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app</a:t>
            </a:r>
            <a:r>
              <a:rPr sz="1400" spc="20" dirty="0">
                <a:latin typeface="Tahoma"/>
                <a:cs typeface="Tahoma"/>
              </a:rPr>
              <a:t>.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-135" dirty="0">
                <a:latin typeface="Tahoma"/>
                <a:cs typeface="Tahoma"/>
              </a:rPr>
              <a:t>I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mad</a:t>
            </a:r>
            <a:r>
              <a:rPr sz="1400" spc="60" dirty="0">
                <a:latin typeface="Tahoma"/>
                <a:cs typeface="Tahoma"/>
              </a:rPr>
              <a:t>e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i</a:t>
            </a:r>
            <a:r>
              <a:rPr sz="1400" spc="35" dirty="0">
                <a:latin typeface="Tahoma"/>
                <a:cs typeface="Tahoma"/>
              </a:rPr>
              <a:t>t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a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priorit</a:t>
            </a:r>
            <a:r>
              <a:rPr sz="1400" spc="60" dirty="0">
                <a:latin typeface="Tahoma"/>
                <a:cs typeface="Tahoma"/>
              </a:rPr>
              <a:t>y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for  the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65" dirty="0">
                <a:latin typeface="Tahoma"/>
                <a:cs typeface="Tahoma"/>
              </a:rPr>
              <a:t>app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to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maintain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a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clean </a:t>
            </a:r>
            <a:r>
              <a:rPr sz="1400" spc="-425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and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simple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25" dirty="0">
                <a:latin typeface="Tahoma"/>
                <a:cs typeface="Tahoma"/>
              </a:rPr>
              <a:t>aesthetic.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6" b="27778"/>
          <a:stretch/>
        </p:blipFill>
        <p:spPr>
          <a:xfrm>
            <a:off x="5181600" y="438150"/>
            <a:ext cx="3876600" cy="3627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8" r="72222" b="35185"/>
          <a:stretch/>
        </p:blipFill>
        <p:spPr>
          <a:xfrm>
            <a:off x="3158882" y="964219"/>
            <a:ext cx="190500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FABB0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990" y="405018"/>
            <a:ext cx="2664000" cy="4416155"/>
          </a:xfrm>
          <a:prstGeom prst="rect">
            <a:avLst/>
          </a:prstGeom>
        </p:spPr>
      </p:pic>
      <p:sp>
        <p:nvSpPr>
          <p:cNvPr id="11" name="object 7"/>
          <p:cNvSpPr txBox="1"/>
          <p:nvPr/>
        </p:nvSpPr>
        <p:spPr>
          <a:xfrm>
            <a:off x="7480467" y="4137384"/>
            <a:ext cx="822960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10" dirty="0">
                <a:solidFill>
                  <a:schemeClr val="bg1"/>
                </a:solidFill>
                <a:latin typeface="Tahoma"/>
                <a:cs typeface="Tahoma"/>
              </a:rPr>
              <a:t>Thi</a:t>
            </a:r>
            <a:r>
              <a:rPr sz="1000" spc="15" dirty="0">
                <a:solidFill>
                  <a:schemeClr val="bg1"/>
                </a:solidFill>
                <a:latin typeface="Tahoma"/>
                <a:cs typeface="Tahoma"/>
              </a:rPr>
              <a:t>s</a:t>
            </a:r>
            <a:r>
              <a:rPr sz="10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000" spc="35" dirty="0">
                <a:solidFill>
                  <a:schemeClr val="bg1"/>
                </a:solidFill>
                <a:latin typeface="Tahoma"/>
                <a:cs typeface="Tahoma"/>
              </a:rPr>
              <a:t>butto</a:t>
            </a:r>
            <a:r>
              <a:rPr sz="1000" spc="50" dirty="0">
                <a:solidFill>
                  <a:schemeClr val="bg1"/>
                </a:solidFill>
                <a:latin typeface="Tahoma"/>
                <a:cs typeface="Tahoma"/>
              </a:rPr>
              <a:t>n</a:t>
            </a:r>
            <a:r>
              <a:rPr sz="10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000" spc="20" dirty="0">
                <a:solidFill>
                  <a:schemeClr val="bg1"/>
                </a:solidFill>
                <a:latin typeface="Tahoma"/>
                <a:cs typeface="Tahoma"/>
              </a:rPr>
              <a:t>is  </a:t>
            </a:r>
            <a:r>
              <a:rPr sz="1000" spc="30" dirty="0">
                <a:solidFill>
                  <a:schemeClr val="bg1"/>
                </a:solidFill>
                <a:latin typeface="Tahoma"/>
                <a:cs typeface="Tahoma"/>
              </a:rPr>
              <a:t>clear in </a:t>
            </a:r>
            <a:r>
              <a:rPr sz="1000" spc="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000" spc="20" dirty="0">
                <a:solidFill>
                  <a:schemeClr val="bg1"/>
                </a:solidFill>
                <a:latin typeface="Tahoma"/>
                <a:cs typeface="Tahoma"/>
              </a:rPr>
              <a:t>directin</a:t>
            </a:r>
            <a:r>
              <a:rPr sz="1000" spc="40" dirty="0">
                <a:solidFill>
                  <a:schemeClr val="bg1"/>
                </a:solidFill>
                <a:latin typeface="Tahoma"/>
                <a:cs typeface="Tahoma"/>
              </a:rPr>
              <a:t>g</a:t>
            </a:r>
            <a:r>
              <a:rPr sz="1000" spc="-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000" spc="15" dirty="0">
                <a:solidFill>
                  <a:schemeClr val="bg1"/>
                </a:solidFill>
                <a:latin typeface="Tahoma"/>
                <a:cs typeface="Tahoma"/>
              </a:rPr>
              <a:t>its  </a:t>
            </a:r>
            <a:r>
              <a:rPr sz="1000" spc="35" dirty="0">
                <a:solidFill>
                  <a:schemeClr val="bg1"/>
                </a:solidFill>
                <a:latin typeface="Tahoma"/>
                <a:cs typeface="Tahoma"/>
              </a:rPr>
              <a:t>users </a:t>
            </a:r>
            <a:r>
              <a:rPr sz="1000" spc="35" dirty="0" smtClean="0">
                <a:solidFill>
                  <a:schemeClr val="bg1"/>
                </a:solidFill>
                <a:latin typeface="Tahoma"/>
                <a:cs typeface="Tahoma"/>
              </a:rPr>
              <a:t>to</a:t>
            </a:r>
            <a:r>
              <a:rPr lang="en-US" sz="1000" spc="35" dirty="0" smtClean="0">
                <a:solidFill>
                  <a:schemeClr val="bg1"/>
                </a:solidFill>
                <a:latin typeface="Tahoma"/>
                <a:cs typeface="Tahoma"/>
              </a:rPr>
              <a:t> add items in cart</a:t>
            </a:r>
            <a:endParaRPr sz="10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grpSp>
        <p:nvGrpSpPr>
          <p:cNvPr id="12" name="object 16"/>
          <p:cNvGrpSpPr/>
          <p:nvPr/>
        </p:nvGrpSpPr>
        <p:grpSpPr>
          <a:xfrm>
            <a:off x="5562600" y="3427422"/>
            <a:ext cx="1800000" cy="1068070"/>
            <a:chOff x="5450499" y="2748409"/>
            <a:chExt cx="1842135" cy="1068070"/>
          </a:xfrm>
        </p:grpSpPr>
        <p:pic>
          <p:nvPicPr>
            <p:cNvPr id="13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0499" y="2748409"/>
              <a:ext cx="105500" cy="81980"/>
            </a:xfrm>
            <a:prstGeom prst="rect">
              <a:avLst/>
            </a:prstGeom>
          </p:spPr>
        </p:pic>
        <p:pic>
          <p:nvPicPr>
            <p:cNvPr id="14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6599" y="3734434"/>
              <a:ext cx="105500" cy="81980"/>
            </a:xfrm>
            <a:prstGeom prst="rect">
              <a:avLst/>
            </a:prstGeom>
          </p:spPr>
        </p:pic>
      </p:grpSp>
      <p:sp>
        <p:nvSpPr>
          <p:cNvPr id="15" name="object 5"/>
          <p:cNvSpPr txBox="1"/>
          <p:nvPr/>
        </p:nvSpPr>
        <p:spPr>
          <a:xfrm>
            <a:off x="504975" y="1481783"/>
            <a:ext cx="2312035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spc="40" dirty="0">
                <a:latin typeface="Tahoma"/>
                <a:cs typeface="Tahoma"/>
              </a:rPr>
              <a:t>Throug</a:t>
            </a:r>
            <a:r>
              <a:rPr sz="1400" spc="45" dirty="0">
                <a:latin typeface="Tahoma"/>
                <a:cs typeface="Tahoma"/>
              </a:rPr>
              <a:t>h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research</a:t>
            </a:r>
            <a:r>
              <a:rPr sz="1400" spc="25" dirty="0">
                <a:latin typeface="Tahoma"/>
                <a:cs typeface="Tahoma"/>
              </a:rPr>
              <a:t>,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-135" dirty="0">
                <a:latin typeface="Tahoma"/>
                <a:cs typeface="Tahoma"/>
              </a:rPr>
              <a:t>I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learned  </a:t>
            </a:r>
            <a:r>
              <a:rPr sz="1400" spc="40" dirty="0">
                <a:latin typeface="Tahoma"/>
                <a:cs typeface="Tahoma"/>
              </a:rPr>
              <a:t>that </a:t>
            </a:r>
            <a:r>
              <a:rPr sz="1400" spc="45" dirty="0">
                <a:latin typeface="Tahoma"/>
                <a:cs typeface="Tahoma"/>
              </a:rPr>
              <a:t>clean </a:t>
            </a:r>
            <a:r>
              <a:rPr sz="1400" spc="60" dirty="0">
                <a:latin typeface="Tahoma"/>
                <a:cs typeface="Tahoma"/>
              </a:rPr>
              <a:t>and </a:t>
            </a:r>
            <a:r>
              <a:rPr sz="1400" spc="55" dirty="0">
                <a:latin typeface="Tahoma"/>
                <a:cs typeface="Tahoma"/>
              </a:rPr>
              <a:t>simple </a:t>
            </a:r>
            <a:r>
              <a:rPr sz="1400" spc="60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design was </a:t>
            </a:r>
            <a:r>
              <a:rPr sz="1400" spc="70" dirty="0">
                <a:latin typeface="Tahoma"/>
                <a:cs typeface="Tahoma"/>
              </a:rPr>
              <a:t>much </a:t>
            </a:r>
            <a:r>
              <a:rPr sz="1400" spc="7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appreciated </a:t>
            </a:r>
            <a:r>
              <a:rPr sz="1400" spc="55" dirty="0">
                <a:latin typeface="Tahoma"/>
                <a:cs typeface="Tahoma"/>
              </a:rPr>
              <a:t>for optimal </a:t>
            </a:r>
            <a:r>
              <a:rPr sz="1400" spc="60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navigation </a:t>
            </a:r>
            <a:r>
              <a:rPr sz="1400" spc="60" dirty="0">
                <a:latin typeface="Tahoma"/>
                <a:cs typeface="Tahoma"/>
              </a:rPr>
              <a:t>and </a:t>
            </a:r>
            <a:r>
              <a:rPr sz="1400" spc="50" dirty="0">
                <a:latin typeface="Tahoma"/>
                <a:cs typeface="Tahoma"/>
              </a:rPr>
              <a:t>to </a:t>
            </a:r>
            <a:r>
              <a:rPr sz="1400" spc="40" dirty="0">
                <a:latin typeface="Tahoma"/>
                <a:cs typeface="Tahoma"/>
              </a:rPr>
              <a:t>avoid 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user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confusion.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object 4"/>
          <p:cNvSpPr txBox="1">
            <a:spLocks/>
          </p:cNvSpPr>
          <p:nvPr/>
        </p:nvSpPr>
        <p:spPr>
          <a:xfrm>
            <a:off x="504975" y="358852"/>
            <a:ext cx="2595880" cy="843821"/>
          </a:xfrm>
          <a:prstGeom prst="rect">
            <a:avLst/>
          </a:prstGeom>
          <a:effectLst/>
        </p:spPr>
        <p:txBody>
          <a:bodyPr vert="horz" wrap="square" lIns="0" tIns="12700" rIns="0" bIns="0" rtlCol="0" anchor="ctr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b="1" spc="50" dirty="0" smtClean="0">
                <a:solidFill>
                  <a:schemeClr val="bg1"/>
                </a:solidFill>
              </a:rPr>
              <a:t>Digital</a:t>
            </a:r>
            <a:r>
              <a:rPr lang="en-US" b="1" spc="-185" dirty="0" smtClean="0">
                <a:solidFill>
                  <a:schemeClr val="bg1"/>
                </a:solidFill>
              </a:rPr>
              <a:t> </a:t>
            </a:r>
            <a:r>
              <a:rPr lang="en-US" b="1" spc="85" dirty="0" smtClean="0">
                <a:solidFill>
                  <a:schemeClr val="bg1"/>
                </a:solidFill>
              </a:rPr>
              <a:t>wireframes</a:t>
            </a:r>
            <a:endParaRPr lang="en-US" b="1" spc="8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99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FABB0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4975" y="358852"/>
            <a:ext cx="259588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50" dirty="0">
                <a:solidFill>
                  <a:schemeClr val="bg1"/>
                </a:solidFill>
              </a:rPr>
              <a:t>Digital</a:t>
            </a:r>
            <a:r>
              <a:rPr b="1" spc="-185" dirty="0">
                <a:solidFill>
                  <a:schemeClr val="bg1"/>
                </a:solidFill>
              </a:rPr>
              <a:t> </a:t>
            </a:r>
            <a:r>
              <a:rPr b="1" spc="85" dirty="0">
                <a:solidFill>
                  <a:schemeClr val="bg1"/>
                </a:solidFill>
              </a:rPr>
              <a:t>wireframes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4975" y="1481783"/>
            <a:ext cx="2273935" cy="292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sz="1400" spc="45" dirty="0" smtClean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1400" y="4272858"/>
            <a:ext cx="1463187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000" b="1" spc="-45" dirty="0" smtClean="0">
                <a:latin typeface="Tahoma"/>
                <a:cs typeface="Tahoma"/>
              </a:rPr>
              <a:t>Bottom Navigation Bar</a:t>
            </a:r>
            <a:endParaRPr sz="1000" b="1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1565" y="4202893"/>
            <a:ext cx="8597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6455" algn="l"/>
              </a:tabLst>
            </a:pPr>
            <a:r>
              <a:rPr sz="1000" u="heavy" dirty="0">
                <a:solidFill>
                  <a:srgbClr val="5F6368"/>
                </a:solidFill>
                <a:uFill>
                  <a:solidFill>
                    <a:srgbClr val="FABB04"/>
                  </a:solidFill>
                </a:uFill>
                <a:latin typeface="Times New Roman"/>
                <a:cs typeface="Times New Roman"/>
              </a:rPr>
              <a:t> 	</a:t>
            </a:r>
            <a:endParaRPr sz="1000" dirty="0">
              <a:latin typeface="Times New Roman"/>
              <a:cs typeface="Times New Roman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13594" y="4315224"/>
            <a:ext cx="105500" cy="819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5800" y="142875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50" dirty="0">
                <a:latin typeface="Tahoma"/>
                <a:cs typeface="Tahoma"/>
              </a:rPr>
              <a:t>Bottom Navigation bar can help user to go from 1 screen to another </a:t>
            </a:r>
            <a:r>
              <a:rPr lang="en-US" sz="1200" spc="50" dirty="0" smtClean="0">
                <a:latin typeface="Tahoma"/>
                <a:cs typeface="Tahoma"/>
              </a:rPr>
              <a:t>easily. If a user is at account screen and want to go back to main screen then he can easily go back just with one click</a:t>
            </a:r>
            <a:endParaRPr lang="en-US" sz="1200" spc="50" dirty="0">
              <a:latin typeface="Tahoma"/>
              <a:cs typeface="Tahoma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937" y="249821"/>
            <a:ext cx="2772000" cy="4591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FABB0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4975" y="358852"/>
            <a:ext cx="313055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55" dirty="0" smtClean="0">
                <a:solidFill>
                  <a:schemeClr val="bg1"/>
                </a:solidFill>
              </a:rPr>
              <a:t>Low-</a:t>
            </a:r>
            <a:r>
              <a:rPr lang="en-US" b="1" spc="55" dirty="0" smtClean="0">
                <a:solidFill>
                  <a:schemeClr val="bg1"/>
                </a:solidFill>
              </a:rPr>
              <a:t>Fidelity</a:t>
            </a:r>
            <a:r>
              <a:rPr b="1" spc="-135" dirty="0" smtClean="0">
                <a:solidFill>
                  <a:schemeClr val="bg1"/>
                </a:solidFill>
              </a:rPr>
              <a:t> </a:t>
            </a:r>
            <a:r>
              <a:rPr b="1" spc="90" dirty="0">
                <a:solidFill>
                  <a:schemeClr val="bg1"/>
                </a:solidFill>
              </a:rPr>
              <a:t>prototype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4975" y="1237958"/>
            <a:ext cx="2773045" cy="25904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spc="30" dirty="0">
                <a:latin typeface="Tahoma"/>
                <a:cs typeface="Tahoma"/>
              </a:rPr>
              <a:t>Low-ﬁdelity </a:t>
            </a:r>
            <a:r>
              <a:rPr sz="1400" spc="50" dirty="0">
                <a:latin typeface="Tahoma"/>
                <a:cs typeface="Tahoma"/>
              </a:rPr>
              <a:t>prototype </a:t>
            </a:r>
            <a:r>
              <a:rPr sz="1400" spc="45" dirty="0">
                <a:latin typeface="Tahoma"/>
                <a:cs typeface="Tahoma"/>
              </a:rPr>
              <a:t>allowed </a:t>
            </a:r>
            <a:r>
              <a:rPr sz="1400" spc="50" dirty="0">
                <a:latin typeface="Tahoma"/>
                <a:cs typeface="Tahoma"/>
              </a:rPr>
              <a:t> users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to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be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observed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via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usability </a:t>
            </a:r>
            <a:r>
              <a:rPr sz="1400" spc="-420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study by </a:t>
            </a:r>
            <a:r>
              <a:rPr sz="1400" spc="50" dirty="0">
                <a:latin typeface="Tahoma"/>
                <a:cs typeface="Tahoma"/>
              </a:rPr>
              <a:t>completing </a:t>
            </a:r>
            <a:r>
              <a:rPr sz="1400" spc="45" dirty="0">
                <a:latin typeface="Tahoma"/>
                <a:cs typeface="Tahoma"/>
              </a:rPr>
              <a:t>the </a:t>
            </a:r>
            <a:r>
              <a:rPr sz="1400" spc="60" dirty="0">
                <a:latin typeface="Tahoma"/>
                <a:cs typeface="Tahoma"/>
              </a:rPr>
              <a:t>main 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action </a:t>
            </a:r>
            <a:r>
              <a:rPr sz="1400" spc="50" dirty="0">
                <a:latin typeface="Tahoma"/>
                <a:cs typeface="Tahoma"/>
              </a:rPr>
              <a:t>of </a:t>
            </a:r>
            <a:r>
              <a:rPr sz="1400" spc="35" dirty="0">
                <a:latin typeface="Tahoma"/>
                <a:cs typeface="Tahoma"/>
              </a:rPr>
              <a:t>placing </a:t>
            </a:r>
            <a:r>
              <a:rPr sz="1400" spc="40" dirty="0">
                <a:latin typeface="Tahoma"/>
                <a:cs typeface="Tahoma"/>
              </a:rPr>
              <a:t>a </a:t>
            </a:r>
            <a:r>
              <a:rPr sz="1400" spc="60" dirty="0">
                <a:latin typeface="Tahoma"/>
                <a:cs typeface="Tahoma"/>
              </a:rPr>
              <a:t>bid </a:t>
            </a:r>
            <a:r>
              <a:rPr sz="1400" spc="75" dirty="0">
                <a:latin typeface="Tahoma"/>
                <a:cs typeface="Tahoma"/>
              </a:rPr>
              <a:t>on </a:t>
            </a:r>
            <a:r>
              <a:rPr sz="1400" spc="55" dirty="0">
                <a:latin typeface="Tahoma"/>
                <a:cs typeface="Tahoma"/>
              </a:rPr>
              <a:t>an </a:t>
            </a:r>
            <a:r>
              <a:rPr sz="1400" spc="40" dirty="0">
                <a:latin typeface="Tahoma"/>
                <a:cs typeface="Tahoma"/>
              </a:rPr>
              <a:t>art </a:t>
            </a:r>
            <a:r>
              <a:rPr sz="1400" spc="-425" dirty="0">
                <a:latin typeface="Tahoma"/>
                <a:cs typeface="Tahoma"/>
              </a:rPr>
              <a:t> </a:t>
            </a:r>
            <a:r>
              <a:rPr sz="1400" spc="25" dirty="0">
                <a:latin typeface="Tahoma"/>
                <a:cs typeface="Tahoma"/>
              </a:rPr>
              <a:t>piece.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ahoma"/>
              <a:cs typeface="Tahoma"/>
            </a:endParaRPr>
          </a:p>
          <a:p>
            <a:pPr marL="12700" marR="545465">
              <a:lnSpc>
                <a:spcPct val="150000"/>
              </a:lnSpc>
            </a:pPr>
            <a:r>
              <a:rPr sz="1400" spc="25" dirty="0">
                <a:latin typeface="Tahoma"/>
                <a:cs typeface="Tahoma"/>
              </a:rPr>
              <a:t>View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the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lang="en-US" sz="1400" spc="35" dirty="0" smtClean="0">
                <a:latin typeface="Tahoma"/>
                <a:cs typeface="Tahoma"/>
              </a:rPr>
              <a:t>Thrive Mart     </a:t>
            </a:r>
            <a:r>
              <a:rPr sz="1400" u="heavy" spc="30" dirty="0" smtClean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3"/>
              </a:rPr>
              <a:t>Lo-ﬁ</a:t>
            </a:r>
            <a:r>
              <a:rPr sz="1400" u="heavy" spc="-85" dirty="0" smtClean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3"/>
              </a:rPr>
              <a:t> </a:t>
            </a:r>
            <a:r>
              <a:rPr sz="1400" u="heavy" spc="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3"/>
              </a:rPr>
              <a:t>Prototype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38519"/>
            <a:ext cx="5076000" cy="48611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FABB0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4975" y="358852"/>
            <a:ext cx="313055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55" dirty="0" smtClean="0">
                <a:solidFill>
                  <a:schemeClr val="bg1"/>
                </a:solidFill>
              </a:rPr>
              <a:t>Medium</a:t>
            </a:r>
            <a:r>
              <a:rPr b="1" spc="55" dirty="0" smtClean="0">
                <a:solidFill>
                  <a:schemeClr val="bg1"/>
                </a:solidFill>
              </a:rPr>
              <a:t>-</a:t>
            </a:r>
            <a:r>
              <a:rPr lang="en-US" b="1" spc="55" dirty="0" smtClean="0">
                <a:solidFill>
                  <a:schemeClr val="bg1"/>
                </a:solidFill>
              </a:rPr>
              <a:t>Fidelity</a:t>
            </a:r>
            <a:r>
              <a:rPr b="1" spc="-135" dirty="0" smtClean="0">
                <a:solidFill>
                  <a:schemeClr val="bg1"/>
                </a:solidFill>
              </a:rPr>
              <a:t> </a:t>
            </a:r>
            <a:r>
              <a:rPr b="1" spc="90" dirty="0">
                <a:solidFill>
                  <a:schemeClr val="bg1"/>
                </a:solidFill>
              </a:rPr>
              <a:t>prototype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4975" y="1237959"/>
            <a:ext cx="2619225" cy="3336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Medium-fidelity prototypes are more detailed and closer to the final product compared to low-fidelity prototypes, which are usually rough sketches or basic wireframes. However, they are less polished and less time-consuming to create than high-fidelity prototypes, which closely resemble the final product in terms of appearance and functionality.</a:t>
            </a:r>
            <a:endParaRPr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545465">
              <a:lnSpc>
                <a:spcPct val="150000"/>
              </a:lnSpc>
            </a:pPr>
            <a:r>
              <a:rPr sz="1200" spc="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r>
              <a:rPr sz="1200" spc="-9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sz="1200" spc="-8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35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Thrive Mart     </a:t>
            </a:r>
            <a:r>
              <a:rPr sz="1200" u="heavy" spc="30" dirty="0" smtClean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Lo-ﬁ</a:t>
            </a:r>
            <a:r>
              <a:rPr sz="1200" u="heavy" spc="-85" dirty="0" smtClean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 </a:t>
            </a:r>
            <a:r>
              <a:rPr sz="1200" u="heavy" spc="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Prototype</a:t>
            </a:r>
            <a:endParaRPr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114" y="780762"/>
            <a:ext cx="5832000" cy="296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5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FABB0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4975" y="358852"/>
            <a:ext cx="313055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55" dirty="0" smtClean="0">
                <a:solidFill>
                  <a:schemeClr val="bg1"/>
                </a:solidFill>
              </a:rPr>
              <a:t>Medium</a:t>
            </a:r>
            <a:r>
              <a:rPr b="1" spc="55" dirty="0" smtClean="0">
                <a:solidFill>
                  <a:schemeClr val="bg1"/>
                </a:solidFill>
              </a:rPr>
              <a:t>-</a:t>
            </a:r>
            <a:r>
              <a:rPr lang="en-US" b="1" spc="55" dirty="0" smtClean="0">
                <a:solidFill>
                  <a:schemeClr val="bg1"/>
                </a:solidFill>
              </a:rPr>
              <a:t>Fidelity</a:t>
            </a:r>
            <a:r>
              <a:rPr b="1" spc="-135" dirty="0" smtClean="0">
                <a:solidFill>
                  <a:schemeClr val="bg1"/>
                </a:solidFill>
              </a:rPr>
              <a:t> </a:t>
            </a:r>
            <a:r>
              <a:rPr b="1" spc="90" dirty="0">
                <a:solidFill>
                  <a:schemeClr val="tx1"/>
                </a:solidFill>
              </a:rPr>
              <a:t>prototype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80762"/>
            <a:ext cx="8172000" cy="38978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7000" y="3409950"/>
            <a:ext cx="2574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3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FABB0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2924" y="152353"/>
            <a:ext cx="338264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75" dirty="0">
                <a:solidFill>
                  <a:schemeClr val="bg1"/>
                </a:solidFill>
              </a:rPr>
              <a:t>Usability</a:t>
            </a:r>
            <a:r>
              <a:rPr b="1" spc="-155" dirty="0">
                <a:solidFill>
                  <a:schemeClr val="bg1"/>
                </a:solidFill>
              </a:rPr>
              <a:t> </a:t>
            </a:r>
            <a:r>
              <a:rPr b="1" spc="25" dirty="0">
                <a:solidFill>
                  <a:schemeClr val="bg1"/>
                </a:solidFill>
              </a:rPr>
              <a:t>study:</a:t>
            </a:r>
            <a:r>
              <a:rPr b="1" spc="-155" dirty="0">
                <a:solidFill>
                  <a:schemeClr val="bg1"/>
                </a:solidFill>
              </a:rPr>
              <a:t> </a:t>
            </a:r>
            <a:r>
              <a:rPr lang="en-US" b="1" spc="-155" dirty="0" err="1" smtClean="0">
                <a:solidFill>
                  <a:schemeClr val="bg1"/>
                </a:solidFill>
              </a:rPr>
              <a:t>F</a:t>
            </a:r>
            <a:r>
              <a:rPr lang="en-US" b="1" spc="85" dirty="0" err="1" smtClean="0">
                <a:solidFill>
                  <a:schemeClr val="bg1"/>
                </a:solidFill>
              </a:rPr>
              <a:t>I</a:t>
            </a:r>
            <a:r>
              <a:rPr b="1" spc="85" dirty="0" err="1" smtClean="0">
                <a:solidFill>
                  <a:schemeClr val="bg1"/>
                </a:solidFill>
              </a:rPr>
              <a:t>ndings</a:t>
            </a:r>
            <a:endParaRPr b="1" spc="85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124" y="954183"/>
            <a:ext cx="7536180" cy="100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400" spc="40" dirty="0">
                <a:latin typeface="Tahoma"/>
                <a:cs typeface="Tahoma"/>
              </a:rPr>
              <a:t>Through </a:t>
            </a:r>
            <a:r>
              <a:rPr sz="1400" spc="45" dirty="0">
                <a:latin typeface="Tahoma"/>
                <a:cs typeface="Tahoma"/>
              </a:rPr>
              <a:t>the two </a:t>
            </a:r>
            <a:r>
              <a:rPr sz="1400" spc="35" dirty="0">
                <a:latin typeface="Tahoma"/>
                <a:cs typeface="Tahoma"/>
              </a:rPr>
              <a:t>usability </a:t>
            </a:r>
            <a:r>
              <a:rPr sz="1400" spc="45" dirty="0">
                <a:latin typeface="Tahoma"/>
                <a:cs typeface="Tahoma"/>
              </a:rPr>
              <a:t>studies </a:t>
            </a:r>
            <a:r>
              <a:rPr sz="1400" spc="40" dirty="0">
                <a:latin typeface="Tahoma"/>
                <a:cs typeface="Tahoma"/>
              </a:rPr>
              <a:t>that </a:t>
            </a:r>
            <a:r>
              <a:rPr sz="1400" spc="-135" dirty="0">
                <a:latin typeface="Tahoma"/>
                <a:cs typeface="Tahoma"/>
              </a:rPr>
              <a:t>I </a:t>
            </a:r>
            <a:r>
              <a:rPr sz="1400" spc="45" dirty="0">
                <a:latin typeface="Tahoma"/>
                <a:cs typeface="Tahoma"/>
              </a:rPr>
              <a:t>conducted, </a:t>
            </a:r>
            <a:r>
              <a:rPr sz="1400" spc="40" dirty="0">
                <a:latin typeface="Tahoma"/>
                <a:cs typeface="Tahoma"/>
              </a:rPr>
              <a:t>a </a:t>
            </a:r>
            <a:r>
              <a:rPr sz="1400" spc="35" dirty="0">
                <a:latin typeface="Tahoma"/>
                <a:cs typeface="Tahoma"/>
              </a:rPr>
              <a:t>few </a:t>
            </a:r>
            <a:r>
              <a:rPr sz="1400" spc="45" dirty="0">
                <a:latin typeface="Tahoma"/>
                <a:cs typeface="Tahoma"/>
              </a:rPr>
              <a:t>ﬁndings </a:t>
            </a:r>
            <a:r>
              <a:rPr sz="1400" spc="35" dirty="0">
                <a:latin typeface="Tahoma"/>
                <a:cs typeface="Tahoma"/>
              </a:rPr>
              <a:t>stuck </a:t>
            </a:r>
            <a:r>
              <a:rPr sz="1400" spc="60" dirty="0">
                <a:latin typeface="Tahoma"/>
                <a:cs typeface="Tahoma"/>
              </a:rPr>
              <a:t>out </a:t>
            </a:r>
            <a:r>
              <a:rPr sz="1400" spc="50" dirty="0">
                <a:latin typeface="Tahoma"/>
                <a:cs typeface="Tahoma"/>
              </a:rPr>
              <a:t>to </a:t>
            </a:r>
            <a:r>
              <a:rPr sz="1400" spc="55" dirty="0">
                <a:latin typeface="Tahoma"/>
                <a:cs typeface="Tahoma"/>
              </a:rPr>
              <a:t>help make </a:t>
            </a:r>
            <a:r>
              <a:rPr sz="1400" spc="-42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decisions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in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the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design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of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the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art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auction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30" dirty="0">
                <a:latin typeface="Tahoma"/>
                <a:cs typeface="Tahoma"/>
              </a:rPr>
              <a:t>app.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The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ﬁrst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usability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study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helped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my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process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in </a:t>
            </a:r>
            <a:r>
              <a:rPr sz="1400" spc="-420" dirty="0">
                <a:latin typeface="Tahoma"/>
                <a:cs typeface="Tahoma"/>
              </a:rPr>
              <a:t> </a:t>
            </a:r>
            <a:r>
              <a:rPr sz="1400" spc="30" dirty="0">
                <a:latin typeface="Tahoma"/>
                <a:cs typeface="Tahoma"/>
              </a:rPr>
              <a:t>taking </a:t>
            </a:r>
            <a:r>
              <a:rPr sz="1400" spc="45" dirty="0">
                <a:latin typeface="Tahoma"/>
                <a:cs typeface="Tahoma"/>
              </a:rPr>
              <a:t>the wireframes </a:t>
            </a:r>
            <a:r>
              <a:rPr sz="1400" spc="50" dirty="0">
                <a:latin typeface="Tahoma"/>
                <a:cs typeface="Tahoma"/>
              </a:rPr>
              <a:t>to </a:t>
            </a:r>
            <a:r>
              <a:rPr sz="1400" spc="45" dirty="0">
                <a:latin typeface="Tahoma"/>
                <a:cs typeface="Tahoma"/>
              </a:rPr>
              <a:t>mockups. </a:t>
            </a:r>
            <a:r>
              <a:rPr sz="1400" spc="20" dirty="0">
                <a:latin typeface="Tahoma"/>
                <a:cs typeface="Tahoma"/>
              </a:rPr>
              <a:t>The </a:t>
            </a:r>
            <a:r>
              <a:rPr sz="1400" spc="55" dirty="0">
                <a:latin typeface="Tahoma"/>
                <a:cs typeface="Tahoma"/>
              </a:rPr>
              <a:t>second </a:t>
            </a:r>
            <a:r>
              <a:rPr sz="1400" spc="35" dirty="0">
                <a:latin typeface="Tahoma"/>
                <a:cs typeface="Tahoma"/>
              </a:rPr>
              <a:t>usability </a:t>
            </a:r>
            <a:r>
              <a:rPr sz="1400" spc="40" dirty="0">
                <a:latin typeface="Tahoma"/>
                <a:cs typeface="Tahoma"/>
              </a:rPr>
              <a:t>study </a:t>
            </a:r>
            <a:r>
              <a:rPr sz="1400" spc="45" dirty="0">
                <a:latin typeface="Tahoma"/>
                <a:cs typeface="Tahoma"/>
              </a:rPr>
              <a:t>guided </a:t>
            </a:r>
            <a:r>
              <a:rPr sz="1400" spc="80" dirty="0">
                <a:latin typeface="Tahoma"/>
                <a:cs typeface="Tahoma"/>
              </a:rPr>
              <a:t>me </a:t>
            </a:r>
            <a:r>
              <a:rPr sz="1400" spc="50" dirty="0">
                <a:latin typeface="Tahoma"/>
                <a:cs typeface="Tahoma"/>
              </a:rPr>
              <a:t>in </a:t>
            </a:r>
            <a:r>
              <a:rPr sz="1400" spc="45" dirty="0">
                <a:latin typeface="Tahoma"/>
                <a:cs typeface="Tahoma"/>
              </a:rPr>
              <a:t>making small </a:t>
            </a:r>
            <a:r>
              <a:rPr sz="1400" spc="-425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tweaks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to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improve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on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the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mockups.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9699" y="2377588"/>
            <a:ext cx="1503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" dirty="0">
                <a:solidFill>
                  <a:srgbClr val="F19900"/>
                </a:solidFill>
                <a:latin typeface="Arial"/>
                <a:cs typeface="Arial"/>
              </a:rPr>
              <a:t>Round</a:t>
            </a:r>
            <a:r>
              <a:rPr sz="1400" b="1" spc="-55" dirty="0">
                <a:solidFill>
                  <a:srgbClr val="F19900"/>
                </a:solidFill>
                <a:latin typeface="Arial"/>
                <a:cs typeface="Arial"/>
              </a:rPr>
              <a:t> </a:t>
            </a:r>
            <a:r>
              <a:rPr sz="1400" b="1" spc="20" dirty="0">
                <a:solidFill>
                  <a:srgbClr val="F19900"/>
                </a:solidFill>
                <a:latin typeface="Arial"/>
                <a:cs typeface="Arial"/>
              </a:rPr>
              <a:t>1</a:t>
            </a:r>
            <a:r>
              <a:rPr sz="1400" b="1" spc="-55" dirty="0">
                <a:solidFill>
                  <a:srgbClr val="F19900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F19900"/>
                </a:solidFill>
                <a:latin typeface="Arial"/>
                <a:cs typeface="Arial"/>
              </a:rPr>
              <a:t>ﬁndings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77899" y="2711874"/>
            <a:ext cx="3776345" cy="1637030"/>
            <a:chOff x="4477899" y="2711874"/>
            <a:chExt cx="3776345" cy="1637030"/>
          </a:xfrm>
        </p:grpSpPr>
        <p:sp>
          <p:nvSpPr>
            <p:cNvPr id="8" name="object 8"/>
            <p:cNvSpPr/>
            <p:nvPr/>
          </p:nvSpPr>
          <p:spPr>
            <a:xfrm>
              <a:off x="4477899" y="2711874"/>
              <a:ext cx="3776345" cy="1637030"/>
            </a:xfrm>
            <a:custGeom>
              <a:avLst/>
              <a:gdLst/>
              <a:ahLst/>
              <a:cxnLst/>
              <a:rect l="l" t="t" r="r" b="b"/>
              <a:pathLst>
                <a:path w="3776345" h="1637029">
                  <a:moveTo>
                    <a:pt x="3775799" y="1636499"/>
                  </a:moveTo>
                  <a:lnTo>
                    <a:pt x="0" y="1636499"/>
                  </a:lnTo>
                  <a:lnTo>
                    <a:pt x="0" y="0"/>
                  </a:lnTo>
                  <a:lnTo>
                    <a:pt x="3775799" y="0"/>
                  </a:lnTo>
                  <a:lnTo>
                    <a:pt x="3775799" y="16364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71549" y="2920298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4" h="274955">
                  <a:moveTo>
                    <a:pt x="137399" y="274799"/>
                  </a:moveTo>
                  <a:lnTo>
                    <a:pt x="93970" y="267795"/>
                  </a:lnTo>
                  <a:lnTo>
                    <a:pt x="56253" y="248289"/>
                  </a:lnTo>
                  <a:lnTo>
                    <a:pt x="26510" y="218546"/>
                  </a:lnTo>
                  <a:lnTo>
                    <a:pt x="7004" y="180829"/>
                  </a:lnTo>
                  <a:lnTo>
                    <a:pt x="0" y="137399"/>
                  </a:lnTo>
                  <a:lnTo>
                    <a:pt x="7004" y="93970"/>
                  </a:lnTo>
                  <a:lnTo>
                    <a:pt x="26510" y="56253"/>
                  </a:lnTo>
                  <a:lnTo>
                    <a:pt x="56253" y="26510"/>
                  </a:lnTo>
                  <a:lnTo>
                    <a:pt x="93970" y="7004"/>
                  </a:lnTo>
                  <a:lnTo>
                    <a:pt x="137399" y="0"/>
                  </a:lnTo>
                  <a:lnTo>
                    <a:pt x="164330" y="2664"/>
                  </a:lnTo>
                  <a:lnTo>
                    <a:pt x="213629" y="23084"/>
                  </a:lnTo>
                  <a:lnTo>
                    <a:pt x="251715" y="61170"/>
                  </a:lnTo>
                  <a:lnTo>
                    <a:pt x="272135" y="110469"/>
                  </a:lnTo>
                  <a:lnTo>
                    <a:pt x="274799" y="137399"/>
                  </a:lnTo>
                  <a:lnTo>
                    <a:pt x="267795" y="180829"/>
                  </a:lnTo>
                  <a:lnTo>
                    <a:pt x="248289" y="218546"/>
                  </a:lnTo>
                  <a:lnTo>
                    <a:pt x="218546" y="248289"/>
                  </a:lnTo>
                  <a:lnTo>
                    <a:pt x="180829" y="267795"/>
                  </a:lnTo>
                  <a:lnTo>
                    <a:pt x="137399" y="274799"/>
                  </a:lnTo>
                  <a:close/>
                </a:path>
              </a:pathLst>
            </a:custGeom>
            <a:solidFill>
              <a:srgbClr val="F1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477899" y="2711874"/>
            <a:ext cx="3776345" cy="163703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591820" marR="408305" indent="-297815">
              <a:lnSpc>
                <a:spcPct val="110500"/>
              </a:lnSpc>
              <a:spcBef>
                <a:spcPts val="1664"/>
              </a:spcBef>
              <a:tabLst>
                <a:tab pos="591820" algn="l"/>
              </a:tabLst>
            </a:pPr>
            <a:r>
              <a:rPr sz="1400" spc="-195" dirty="0">
                <a:solidFill>
                  <a:srgbClr val="FFFFFF"/>
                </a:solidFill>
                <a:latin typeface="Tahoma"/>
                <a:cs typeface="Tahoma"/>
              </a:rPr>
              <a:t>1	</a:t>
            </a:r>
            <a:r>
              <a:rPr sz="2100" spc="89" baseline="3968" dirty="0">
                <a:solidFill>
                  <a:srgbClr val="5F6368"/>
                </a:solidFill>
                <a:latin typeface="Tahoma"/>
                <a:cs typeface="Tahoma"/>
              </a:rPr>
              <a:t>Users</a:t>
            </a:r>
            <a:r>
              <a:rPr sz="2100" spc="-127" baseline="3968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100" spc="67" baseline="3968" dirty="0">
                <a:solidFill>
                  <a:srgbClr val="5F6368"/>
                </a:solidFill>
                <a:latin typeface="Tahoma"/>
                <a:cs typeface="Tahoma"/>
              </a:rPr>
              <a:t>want</a:t>
            </a:r>
            <a:r>
              <a:rPr sz="2100" spc="-135" baseline="3968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100" spc="60" baseline="3968" dirty="0">
                <a:solidFill>
                  <a:srgbClr val="5F6368"/>
                </a:solidFill>
                <a:latin typeface="Tahoma"/>
                <a:cs typeface="Tahoma"/>
              </a:rPr>
              <a:t>a</a:t>
            </a:r>
            <a:r>
              <a:rPr sz="2100" spc="-135" baseline="3968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100" spc="44" baseline="3968" dirty="0">
                <a:solidFill>
                  <a:srgbClr val="5F6368"/>
                </a:solidFill>
                <a:latin typeface="Tahoma"/>
                <a:cs typeface="Tahoma"/>
              </a:rPr>
              <a:t>little</a:t>
            </a:r>
            <a:r>
              <a:rPr sz="2100" spc="-127" baseline="3968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100" spc="112" baseline="3968" dirty="0">
                <a:solidFill>
                  <a:srgbClr val="5F6368"/>
                </a:solidFill>
                <a:latin typeface="Tahoma"/>
                <a:cs typeface="Tahoma"/>
              </a:rPr>
              <a:t>more</a:t>
            </a:r>
            <a:r>
              <a:rPr sz="2100" spc="-135" baseline="3968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100" spc="37" baseline="3968" dirty="0">
                <a:solidFill>
                  <a:srgbClr val="5F6368"/>
                </a:solidFill>
                <a:latin typeface="Tahoma"/>
                <a:cs typeface="Tahoma"/>
              </a:rPr>
              <a:t>variety</a:t>
            </a:r>
            <a:r>
              <a:rPr sz="2100" spc="-135" baseline="3968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100" spc="75" baseline="3968" dirty="0">
                <a:solidFill>
                  <a:srgbClr val="5F6368"/>
                </a:solidFill>
                <a:latin typeface="Tahoma"/>
                <a:cs typeface="Tahoma"/>
              </a:rPr>
              <a:t>in </a:t>
            </a:r>
            <a:r>
              <a:rPr sz="2100" spc="-630" baseline="3968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5F6368"/>
                </a:solidFill>
                <a:latin typeface="Tahoma"/>
                <a:cs typeface="Tahoma"/>
              </a:rPr>
              <a:t>design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89925" y="2377588"/>
            <a:ext cx="1503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" dirty="0">
                <a:solidFill>
                  <a:srgbClr val="F19900"/>
                </a:solidFill>
                <a:latin typeface="Arial"/>
                <a:cs typeface="Arial"/>
              </a:rPr>
              <a:t>Round</a:t>
            </a:r>
            <a:r>
              <a:rPr sz="1400" b="1" spc="-55" dirty="0">
                <a:solidFill>
                  <a:srgbClr val="F19900"/>
                </a:solidFill>
                <a:latin typeface="Arial"/>
                <a:cs typeface="Arial"/>
              </a:rPr>
              <a:t> </a:t>
            </a:r>
            <a:r>
              <a:rPr sz="1400" b="1" spc="20" dirty="0">
                <a:solidFill>
                  <a:srgbClr val="F19900"/>
                </a:solidFill>
                <a:latin typeface="Arial"/>
                <a:cs typeface="Arial"/>
              </a:rPr>
              <a:t>2</a:t>
            </a:r>
            <a:r>
              <a:rPr sz="1400" b="1" spc="-55" dirty="0">
                <a:solidFill>
                  <a:srgbClr val="F19900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F19900"/>
                </a:solidFill>
                <a:latin typeface="Arial"/>
                <a:cs typeface="Arial"/>
              </a:rPr>
              <a:t>ﬁndings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6674" y="2711874"/>
            <a:ext cx="3776345" cy="1637030"/>
            <a:chOff x="456674" y="2711874"/>
            <a:chExt cx="3776345" cy="1637030"/>
          </a:xfrm>
        </p:grpSpPr>
        <p:sp>
          <p:nvSpPr>
            <p:cNvPr id="13" name="object 13"/>
            <p:cNvSpPr/>
            <p:nvPr/>
          </p:nvSpPr>
          <p:spPr>
            <a:xfrm>
              <a:off x="456674" y="2711874"/>
              <a:ext cx="3776345" cy="1637030"/>
            </a:xfrm>
            <a:custGeom>
              <a:avLst/>
              <a:gdLst/>
              <a:ahLst/>
              <a:cxnLst/>
              <a:rect l="l" t="t" r="r" b="b"/>
              <a:pathLst>
                <a:path w="3776345" h="1637029">
                  <a:moveTo>
                    <a:pt x="3775799" y="1636499"/>
                  </a:moveTo>
                  <a:lnTo>
                    <a:pt x="0" y="1636499"/>
                  </a:lnTo>
                  <a:lnTo>
                    <a:pt x="0" y="0"/>
                  </a:lnTo>
                  <a:lnTo>
                    <a:pt x="3775799" y="0"/>
                  </a:lnTo>
                  <a:lnTo>
                    <a:pt x="3775799" y="1636499"/>
                  </a:lnTo>
                  <a:close/>
                </a:path>
              </a:pathLst>
            </a:custGeom>
            <a:solidFill>
              <a:srgbClr val="F7F9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0316" y="2920301"/>
              <a:ext cx="274955" cy="904875"/>
            </a:xfrm>
            <a:custGeom>
              <a:avLst/>
              <a:gdLst/>
              <a:ahLst/>
              <a:cxnLst/>
              <a:rect l="l" t="t" r="r" b="b"/>
              <a:pathLst>
                <a:path w="274955" h="904875">
                  <a:moveTo>
                    <a:pt x="274802" y="767232"/>
                  </a:moveTo>
                  <a:lnTo>
                    <a:pt x="264337" y="714641"/>
                  </a:lnTo>
                  <a:lnTo>
                    <a:pt x="234556" y="670077"/>
                  </a:lnTo>
                  <a:lnTo>
                    <a:pt x="189979" y="640283"/>
                  </a:lnTo>
                  <a:lnTo>
                    <a:pt x="137401" y="629831"/>
                  </a:lnTo>
                  <a:lnTo>
                    <a:pt x="93967" y="636828"/>
                  </a:lnTo>
                  <a:lnTo>
                    <a:pt x="56261" y="656336"/>
                  </a:lnTo>
                  <a:lnTo>
                    <a:pt x="26517" y="686079"/>
                  </a:lnTo>
                  <a:lnTo>
                    <a:pt x="7010" y="723798"/>
                  </a:lnTo>
                  <a:lnTo>
                    <a:pt x="0" y="767232"/>
                  </a:lnTo>
                  <a:lnTo>
                    <a:pt x="7010" y="810653"/>
                  </a:lnTo>
                  <a:lnTo>
                    <a:pt x="26517" y="848372"/>
                  </a:lnTo>
                  <a:lnTo>
                    <a:pt x="56261" y="878116"/>
                  </a:lnTo>
                  <a:lnTo>
                    <a:pt x="93967" y="897623"/>
                  </a:lnTo>
                  <a:lnTo>
                    <a:pt x="137401" y="904633"/>
                  </a:lnTo>
                  <a:lnTo>
                    <a:pt x="180835" y="897623"/>
                  </a:lnTo>
                  <a:lnTo>
                    <a:pt x="218554" y="878116"/>
                  </a:lnTo>
                  <a:lnTo>
                    <a:pt x="248297" y="848372"/>
                  </a:lnTo>
                  <a:lnTo>
                    <a:pt x="267792" y="810653"/>
                  </a:lnTo>
                  <a:lnTo>
                    <a:pt x="274802" y="767232"/>
                  </a:lnTo>
                  <a:close/>
                </a:path>
                <a:path w="274955" h="904875">
                  <a:moveTo>
                    <a:pt x="274802" y="137401"/>
                  </a:moveTo>
                  <a:lnTo>
                    <a:pt x="264337" y="84823"/>
                  </a:lnTo>
                  <a:lnTo>
                    <a:pt x="234556" y="40246"/>
                  </a:lnTo>
                  <a:lnTo>
                    <a:pt x="189979" y="10464"/>
                  </a:lnTo>
                  <a:lnTo>
                    <a:pt x="137401" y="0"/>
                  </a:lnTo>
                  <a:lnTo>
                    <a:pt x="93967" y="7010"/>
                  </a:lnTo>
                  <a:lnTo>
                    <a:pt x="56261" y="26517"/>
                  </a:lnTo>
                  <a:lnTo>
                    <a:pt x="26517" y="56261"/>
                  </a:lnTo>
                  <a:lnTo>
                    <a:pt x="7010" y="93980"/>
                  </a:lnTo>
                  <a:lnTo>
                    <a:pt x="0" y="137401"/>
                  </a:lnTo>
                  <a:lnTo>
                    <a:pt x="7010" y="180835"/>
                  </a:lnTo>
                  <a:lnTo>
                    <a:pt x="26517" y="218554"/>
                  </a:lnTo>
                  <a:lnTo>
                    <a:pt x="56261" y="248297"/>
                  </a:lnTo>
                  <a:lnTo>
                    <a:pt x="93967" y="267792"/>
                  </a:lnTo>
                  <a:lnTo>
                    <a:pt x="137401" y="274802"/>
                  </a:lnTo>
                  <a:lnTo>
                    <a:pt x="180835" y="267792"/>
                  </a:lnTo>
                  <a:lnTo>
                    <a:pt x="218554" y="248297"/>
                  </a:lnTo>
                  <a:lnTo>
                    <a:pt x="248297" y="218554"/>
                  </a:lnTo>
                  <a:lnTo>
                    <a:pt x="267792" y="180835"/>
                  </a:lnTo>
                  <a:lnTo>
                    <a:pt x="274802" y="137401"/>
                  </a:lnTo>
                  <a:close/>
                </a:path>
              </a:pathLst>
            </a:custGeom>
            <a:solidFill>
              <a:srgbClr val="F1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56674" y="2711874"/>
            <a:ext cx="3776345" cy="163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591820" indent="-297815">
              <a:lnSpc>
                <a:spcPct val="100000"/>
              </a:lnSpc>
              <a:buClr>
                <a:srgbClr val="FFFFFF"/>
              </a:buClr>
              <a:buAutoNum type="arabicPlain"/>
              <a:tabLst>
                <a:tab pos="591820" algn="l"/>
                <a:tab pos="592455" algn="l"/>
              </a:tabLst>
            </a:pPr>
            <a:r>
              <a:rPr sz="2100" spc="89" baseline="3968" dirty="0">
                <a:solidFill>
                  <a:srgbClr val="5F6368"/>
                </a:solidFill>
                <a:latin typeface="Tahoma"/>
                <a:cs typeface="Tahoma"/>
              </a:rPr>
              <a:t>Users</a:t>
            </a:r>
            <a:r>
              <a:rPr sz="2100" spc="-135" baseline="3968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100" spc="67" baseline="3968" dirty="0">
                <a:solidFill>
                  <a:srgbClr val="5F6368"/>
                </a:solidFill>
                <a:latin typeface="Tahoma"/>
                <a:cs typeface="Tahoma"/>
              </a:rPr>
              <a:t>want</a:t>
            </a:r>
            <a:r>
              <a:rPr sz="2100" spc="-142" baseline="3968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100" spc="67" baseline="3968" dirty="0">
                <a:solidFill>
                  <a:srgbClr val="5F6368"/>
                </a:solidFill>
                <a:latin typeface="Tahoma"/>
                <a:cs typeface="Tahoma"/>
              </a:rPr>
              <a:t>clean</a:t>
            </a:r>
            <a:r>
              <a:rPr sz="2100" spc="-127" baseline="3968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100" spc="112" baseline="3968" dirty="0">
                <a:solidFill>
                  <a:srgbClr val="5F6368"/>
                </a:solidFill>
                <a:latin typeface="Tahoma"/>
                <a:cs typeface="Tahoma"/>
              </a:rPr>
              <a:t>&amp;</a:t>
            </a:r>
            <a:r>
              <a:rPr sz="2100" spc="-142" baseline="3968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100" spc="82" baseline="3968" dirty="0">
                <a:solidFill>
                  <a:srgbClr val="5F6368"/>
                </a:solidFill>
                <a:latin typeface="Tahoma"/>
                <a:cs typeface="Tahoma"/>
              </a:rPr>
              <a:t>simple</a:t>
            </a:r>
            <a:r>
              <a:rPr sz="2100" spc="-135" baseline="3968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100" spc="60" baseline="3968" dirty="0">
                <a:solidFill>
                  <a:srgbClr val="5F6368"/>
                </a:solidFill>
                <a:latin typeface="Tahoma"/>
                <a:cs typeface="Tahoma"/>
              </a:rPr>
              <a:t>design</a:t>
            </a:r>
            <a:endParaRPr sz="2100" baseline="3968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Tahoma"/>
              <a:buAutoNum type="arabicPlain"/>
            </a:pPr>
            <a:endParaRPr sz="2550">
              <a:latin typeface="Tahoma"/>
              <a:cs typeface="Tahoma"/>
            </a:endParaRPr>
          </a:p>
          <a:p>
            <a:pPr marL="591820" marR="108585" indent="-309880">
              <a:lnSpc>
                <a:spcPct val="110500"/>
              </a:lnSpc>
              <a:buClr>
                <a:srgbClr val="FFFFFF"/>
              </a:buClr>
              <a:buAutoNum type="arabicPlain"/>
              <a:tabLst>
                <a:tab pos="591820" algn="l"/>
                <a:tab pos="592455" algn="l"/>
              </a:tabLst>
            </a:pPr>
            <a:r>
              <a:rPr sz="2100" spc="89" baseline="3968" dirty="0">
                <a:solidFill>
                  <a:srgbClr val="5F6368"/>
                </a:solidFill>
                <a:latin typeface="Tahoma"/>
                <a:cs typeface="Tahoma"/>
              </a:rPr>
              <a:t>Users</a:t>
            </a:r>
            <a:r>
              <a:rPr sz="2100" spc="-127" baseline="3968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100" spc="67" baseline="3968" dirty="0">
                <a:solidFill>
                  <a:srgbClr val="5F6368"/>
                </a:solidFill>
                <a:latin typeface="Tahoma"/>
                <a:cs typeface="Tahoma"/>
              </a:rPr>
              <a:t>want</a:t>
            </a:r>
            <a:r>
              <a:rPr sz="2100" spc="-127" baseline="3968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100" spc="75" baseline="3968" dirty="0">
                <a:solidFill>
                  <a:srgbClr val="5F6368"/>
                </a:solidFill>
                <a:latin typeface="Tahoma"/>
                <a:cs typeface="Tahoma"/>
              </a:rPr>
              <a:t>to</a:t>
            </a:r>
            <a:r>
              <a:rPr sz="2100" spc="-135" baseline="3968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100" spc="52" baseline="3968" dirty="0">
                <a:solidFill>
                  <a:srgbClr val="5F6368"/>
                </a:solidFill>
                <a:latin typeface="Tahoma"/>
                <a:cs typeface="Tahoma"/>
              </a:rPr>
              <a:t>feel</a:t>
            </a:r>
            <a:r>
              <a:rPr sz="2100" spc="-127" baseline="3968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100" spc="89" baseline="3968" dirty="0">
                <a:solidFill>
                  <a:srgbClr val="5F6368"/>
                </a:solidFill>
                <a:latin typeface="Tahoma"/>
                <a:cs typeface="Tahoma"/>
              </a:rPr>
              <a:t>conﬁdent</a:t>
            </a:r>
            <a:r>
              <a:rPr sz="2100" spc="-120" baseline="3968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100" spc="67" baseline="3968" dirty="0">
                <a:solidFill>
                  <a:srgbClr val="5F6368"/>
                </a:solidFill>
                <a:latin typeface="Tahoma"/>
                <a:cs typeface="Tahoma"/>
              </a:rPr>
              <a:t>their</a:t>
            </a:r>
            <a:r>
              <a:rPr sz="2100" spc="-135" baseline="3968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2100" spc="89" baseline="3968" dirty="0">
                <a:solidFill>
                  <a:srgbClr val="5F6368"/>
                </a:solidFill>
                <a:latin typeface="Tahoma"/>
                <a:cs typeface="Tahoma"/>
              </a:rPr>
              <a:t>bid </a:t>
            </a:r>
            <a:r>
              <a:rPr sz="2100" spc="-630" baseline="3968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5F6368"/>
                </a:solidFill>
                <a:latin typeface="Tahoma"/>
                <a:cs typeface="Tahoma"/>
              </a:rPr>
              <a:t>is</a:t>
            </a:r>
            <a:r>
              <a:rPr sz="1400" spc="-8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5F6368"/>
                </a:solidFill>
                <a:latin typeface="Tahoma"/>
                <a:cs typeface="Tahoma"/>
              </a:rPr>
              <a:t>being</a:t>
            </a:r>
            <a:r>
              <a:rPr sz="1400" spc="-8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5F6368"/>
                </a:solidFill>
                <a:latin typeface="Tahoma"/>
                <a:cs typeface="Tahoma"/>
              </a:rPr>
              <a:t>completed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5567" y="2007633"/>
            <a:ext cx="2219325" cy="98551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940"/>
              </a:spcBef>
              <a:buFont typeface="Microsoft Sans Serif"/>
              <a:buChar char="●"/>
              <a:tabLst>
                <a:tab pos="347980" algn="l"/>
                <a:tab pos="349250" algn="l"/>
              </a:tabLst>
            </a:pPr>
            <a:r>
              <a:rPr sz="1400" spc="70" dirty="0">
                <a:solidFill>
                  <a:srgbClr val="FFFFFF"/>
                </a:solidFill>
                <a:latin typeface="Tahoma"/>
                <a:cs typeface="Tahoma"/>
              </a:rPr>
              <a:t>Mockups</a:t>
            </a:r>
            <a:endParaRPr sz="1400">
              <a:latin typeface="Tahoma"/>
              <a:cs typeface="Tahoma"/>
            </a:endParaRPr>
          </a:p>
          <a:p>
            <a:pPr marL="348615" indent="-336550">
              <a:lnSpc>
                <a:spcPct val="100000"/>
              </a:lnSpc>
              <a:spcBef>
                <a:spcPts val="840"/>
              </a:spcBef>
              <a:buFont typeface="Microsoft Sans Serif"/>
              <a:buChar char="●"/>
              <a:tabLst>
                <a:tab pos="347980" algn="l"/>
                <a:tab pos="349250" algn="l"/>
              </a:tabLst>
            </a:pPr>
            <a:r>
              <a:rPr sz="1400" spc="30" dirty="0">
                <a:solidFill>
                  <a:srgbClr val="FFFFFF"/>
                </a:solidFill>
                <a:latin typeface="Tahoma"/>
                <a:cs typeface="Tahoma"/>
              </a:rPr>
              <a:t>High-ﬁdelit</a:t>
            </a:r>
            <a:r>
              <a:rPr sz="1400" spc="4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Tahoma"/>
                <a:cs typeface="Tahoma"/>
              </a:rPr>
              <a:t>prototype</a:t>
            </a:r>
            <a:endParaRPr sz="1400">
              <a:latin typeface="Tahoma"/>
              <a:cs typeface="Tahoma"/>
            </a:endParaRPr>
          </a:p>
          <a:p>
            <a:pPr marL="348615" indent="-336550">
              <a:lnSpc>
                <a:spcPct val="100000"/>
              </a:lnSpc>
              <a:spcBef>
                <a:spcPts val="840"/>
              </a:spcBef>
              <a:buFont typeface="Microsoft Sans Serif"/>
              <a:buChar char="●"/>
              <a:tabLst>
                <a:tab pos="347980" algn="l"/>
                <a:tab pos="349250" algn="l"/>
              </a:tabLst>
            </a:pPr>
            <a:r>
              <a:rPr sz="1400" spc="30" dirty="0">
                <a:solidFill>
                  <a:srgbClr val="FFFFFF"/>
                </a:solidFill>
                <a:latin typeface="Tahoma"/>
                <a:cs typeface="Tahoma"/>
              </a:rPr>
              <a:t>Accessibility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1767082"/>
            <a:ext cx="2248219" cy="9258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2580">
              <a:lnSpc>
                <a:spcPct val="114999"/>
              </a:lnSpc>
              <a:spcBef>
                <a:spcPts val="100"/>
              </a:spcBef>
            </a:pPr>
            <a:r>
              <a:rPr spc="60" dirty="0">
                <a:solidFill>
                  <a:schemeClr val="bg1"/>
                </a:solidFill>
              </a:rPr>
              <a:t>Reﬁning  </a:t>
            </a:r>
            <a:r>
              <a:rPr spc="80" dirty="0">
                <a:solidFill>
                  <a:schemeClr val="bg1"/>
                </a:solidFill>
              </a:rPr>
              <a:t>th</a:t>
            </a:r>
            <a:r>
              <a:rPr spc="100" dirty="0">
                <a:solidFill>
                  <a:schemeClr val="bg1"/>
                </a:solidFill>
              </a:rPr>
              <a:t>e</a:t>
            </a:r>
            <a:r>
              <a:rPr spc="-135" dirty="0">
                <a:solidFill>
                  <a:schemeClr val="bg1"/>
                </a:solidFill>
              </a:rPr>
              <a:t> </a:t>
            </a:r>
            <a:r>
              <a:rPr spc="70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4" name="object 4"/>
          <p:cNvSpPr/>
          <p:nvPr/>
        </p:nvSpPr>
        <p:spPr>
          <a:xfrm>
            <a:off x="3460100" y="1032149"/>
            <a:ext cx="36830" cy="3079750"/>
          </a:xfrm>
          <a:custGeom>
            <a:avLst/>
            <a:gdLst/>
            <a:ahLst/>
            <a:cxnLst/>
            <a:rect l="l" t="t" r="r" b="b"/>
            <a:pathLst>
              <a:path w="36829" h="3079750">
                <a:moveTo>
                  <a:pt x="0" y="0"/>
                </a:moveTo>
                <a:lnTo>
                  <a:pt x="36599" y="3079199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7" y="4841325"/>
            <a:ext cx="464877" cy="156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8375" y="1316092"/>
            <a:ext cx="4036695" cy="3081613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90"/>
              </a:spcBef>
            </a:pPr>
            <a:r>
              <a:rPr sz="1400" b="1" spc="-5" dirty="0">
                <a:solidFill>
                  <a:srgbClr val="F19900"/>
                </a:solidFill>
                <a:latin typeface="Arial"/>
                <a:cs typeface="Arial"/>
              </a:rPr>
              <a:t>The</a:t>
            </a:r>
            <a:r>
              <a:rPr sz="1400" b="1" spc="-70" dirty="0">
                <a:solidFill>
                  <a:srgbClr val="F199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19900"/>
                </a:solidFill>
                <a:latin typeface="Arial"/>
                <a:cs typeface="Arial"/>
              </a:rPr>
              <a:t>product:</a:t>
            </a:r>
            <a:endParaRPr sz="1400" dirty="0">
              <a:latin typeface="Arial"/>
              <a:cs typeface="Arial"/>
            </a:endParaRPr>
          </a:p>
          <a:p>
            <a:pPr marL="48895" marR="147320">
              <a:lnSpc>
                <a:spcPct val="150000"/>
              </a:lnSpc>
              <a:spcBef>
                <a:spcPts val="125"/>
              </a:spcBef>
            </a:pPr>
            <a:r>
              <a:rPr lang="en-US" sz="1200" spc="30" dirty="0" smtClean="0">
                <a:latin typeface="Tahoma"/>
                <a:cs typeface="Tahoma"/>
              </a:rPr>
              <a:t>Thrive mart </a:t>
            </a:r>
            <a:r>
              <a:rPr sz="1200" spc="30" dirty="0" smtClean="0">
                <a:latin typeface="Tahoma"/>
                <a:cs typeface="Tahoma"/>
              </a:rPr>
              <a:t>is</a:t>
            </a:r>
            <a:r>
              <a:rPr sz="1200" spc="-70" dirty="0" smtClean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50" dirty="0">
                <a:latin typeface="Tahoma"/>
                <a:cs typeface="Tahoma"/>
              </a:rPr>
              <a:t>contemporary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lang="en-US" sz="1200" spc="35" dirty="0" smtClean="0">
                <a:latin typeface="Tahoma"/>
                <a:cs typeface="Tahoma"/>
              </a:rPr>
              <a:t>super market </a:t>
            </a:r>
            <a:r>
              <a:rPr sz="1200" spc="35" dirty="0" smtClean="0">
                <a:latin typeface="Tahoma"/>
                <a:cs typeface="Tahoma"/>
              </a:rPr>
              <a:t>located </a:t>
            </a:r>
            <a:r>
              <a:rPr sz="1200" spc="-360" dirty="0" smtClean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in </a:t>
            </a:r>
            <a:r>
              <a:rPr lang="en-US" sz="1200" spc="45" dirty="0" smtClean="0">
                <a:latin typeface="Tahoma"/>
                <a:cs typeface="Tahoma"/>
              </a:rPr>
              <a:t>a bustling area.</a:t>
            </a:r>
            <a:r>
              <a:rPr lang="en-US" sz="1200" spc="30" dirty="0" smtClean="0">
                <a:latin typeface="Tahoma"/>
                <a:cs typeface="Tahoma"/>
              </a:rPr>
              <a:t> Thrive mart</a:t>
            </a:r>
            <a:r>
              <a:rPr lang="en-US" sz="1200" spc="50" dirty="0" smtClean="0">
                <a:latin typeface="Tahoma"/>
                <a:cs typeface="Tahoma"/>
              </a:rPr>
              <a:t> </a:t>
            </a:r>
            <a:r>
              <a:rPr lang="en-US" sz="1200" spc="50" dirty="0">
                <a:latin typeface="Tahoma"/>
                <a:cs typeface="Tahoma"/>
              </a:rPr>
              <a:t>is the biggest retail chain storming in business with massive </a:t>
            </a:r>
            <a:r>
              <a:rPr lang="en-US" sz="1200" spc="50" dirty="0" smtClean="0">
                <a:latin typeface="Tahoma"/>
                <a:cs typeface="Tahoma"/>
              </a:rPr>
              <a:t>sales. </a:t>
            </a:r>
            <a:r>
              <a:rPr lang="en-US" sz="1200" spc="30" dirty="0" smtClean="0">
                <a:latin typeface="Tahoma"/>
                <a:cs typeface="Tahoma"/>
              </a:rPr>
              <a:t>Thrive mart</a:t>
            </a:r>
            <a:r>
              <a:rPr lang="en-US" sz="1200" spc="50" dirty="0" smtClean="0">
                <a:latin typeface="Tahoma"/>
                <a:cs typeface="Tahoma"/>
              </a:rPr>
              <a:t> </a:t>
            </a:r>
            <a:r>
              <a:rPr lang="en-US" sz="1200" spc="50" dirty="0">
                <a:latin typeface="Tahoma"/>
                <a:cs typeface="Tahoma"/>
              </a:rPr>
              <a:t>is providing a one-stop solution that offers, 52000+ products, holding 10,000+ brands along with the best prices and promotional deals for its </a:t>
            </a:r>
            <a:r>
              <a:rPr lang="en-US" sz="1200" spc="50" dirty="0" smtClean="0">
                <a:latin typeface="Tahoma"/>
                <a:cs typeface="Tahoma"/>
              </a:rPr>
              <a:t>customer.  </a:t>
            </a:r>
            <a:endParaRPr sz="1200" spc="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19900"/>
                </a:solidFill>
                <a:latin typeface="Arial"/>
                <a:cs typeface="Arial"/>
              </a:rPr>
              <a:t>Project</a:t>
            </a:r>
            <a:r>
              <a:rPr sz="1400" b="1" spc="-65" dirty="0">
                <a:solidFill>
                  <a:srgbClr val="F19900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F19900"/>
                </a:solidFill>
                <a:latin typeface="Arial"/>
                <a:cs typeface="Arial"/>
              </a:rPr>
              <a:t>duration: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lang="en-US" sz="1200" spc="-25" dirty="0" smtClean="0">
                <a:latin typeface="Tahoma"/>
                <a:cs typeface="Tahoma"/>
              </a:rPr>
              <a:t>March</a:t>
            </a:r>
            <a:r>
              <a:rPr sz="1200" spc="-70" dirty="0" smtClean="0">
                <a:latin typeface="Tahoma"/>
                <a:cs typeface="Tahoma"/>
              </a:rPr>
              <a:t> </a:t>
            </a:r>
            <a:r>
              <a:rPr sz="1200" spc="25" dirty="0" smtClean="0">
                <a:latin typeface="Tahoma"/>
                <a:cs typeface="Tahoma"/>
              </a:rPr>
              <a:t>202</a:t>
            </a:r>
            <a:r>
              <a:rPr lang="en-US" sz="1200" spc="25" dirty="0" smtClean="0">
                <a:latin typeface="Tahoma"/>
                <a:cs typeface="Tahoma"/>
              </a:rPr>
              <a:t>3 </a:t>
            </a:r>
            <a:r>
              <a:rPr sz="1200" spc="30" dirty="0" smtClean="0">
                <a:latin typeface="Tahoma"/>
                <a:cs typeface="Tahoma"/>
              </a:rPr>
              <a:t>t</a:t>
            </a:r>
            <a:r>
              <a:rPr sz="1200" spc="55" dirty="0" smtClean="0">
                <a:latin typeface="Tahoma"/>
                <a:cs typeface="Tahoma"/>
              </a:rPr>
              <a:t>o</a:t>
            </a:r>
            <a:r>
              <a:rPr sz="1200" spc="-70" dirty="0" smtClean="0">
                <a:latin typeface="Tahoma"/>
                <a:cs typeface="Tahoma"/>
              </a:rPr>
              <a:t> </a:t>
            </a:r>
            <a:r>
              <a:rPr lang="en-US" sz="1200" spc="50" dirty="0" smtClean="0">
                <a:latin typeface="Tahoma"/>
                <a:cs typeface="Tahoma"/>
              </a:rPr>
              <a:t>May</a:t>
            </a:r>
            <a:r>
              <a:rPr sz="1200" spc="-70" dirty="0" smtClean="0">
                <a:latin typeface="Tahoma"/>
                <a:cs typeface="Tahoma"/>
              </a:rPr>
              <a:t> </a:t>
            </a:r>
            <a:r>
              <a:rPr sz="1200" spc="10" dirty="0" smtClean="0">
                <a:latin typeface="Tahoma"/>
                <a:cs typeface="Tahoma"/>
              </a:rPr>
              <a:t>202</a:t>
            </a:r>
            <a:r>
              <a:rPr lang="en-US" sz="1200" spc="10" dirty="0" smtClean="0">
                <a:latin typeface="Tahoma"/>
                <a:cs typeface="Tahoma"/>
              </a:rPr>
              <a:t>3</a:t>
            </a:r>
            <a:r>
              <a:rPr sz="1200" spc="10" dirty="0" smtClean="0">
                <a:latin typeface="Tahoma"/>
                <a:cs typeface="Tahoma"/>
              </a:rPr>
              <a:t>.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4975" y="358852"/>
            <a:ext cx="236283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65" dirty="0">
                <a:solidFill>
                  <a:schemeClr val="bg1"/>
                </a:solidFill>
              </a:rPr>
              <a:t>Projec</a:t>
            </a:r>
            <a:r>
              <a:rPr b="1" spc="50" dirty="0">
                <a:solidFill>
                  <a:schemeClr val="bg1"/>
                </a:solidFill>
              </a:rPr>
              <a:t>t</a:t>
            </a:r>
            <a:r>
              <a:rPr b="1" spc="-135" dirty="0">
                <a:solidFill>
                  <a:schemeClr val="bg1"/>
                </a:solidFill>
              </a:rPr>
              <a:t> </a:t>
            </a:r>
            <a:r>
              <a:rPr b="1" spc="65" dirty="0">
                <a:solidFill>
                  <a:schemeClr val="bg1"/>
                </a:solidFill>
              </a:rPr>
              <a:t>overview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54424" y="1375824"/>
            <a:ext cx="513715" cy="513715"/>
            <a:chOff x="554424" y="1375824"/>
            <a:chExt cx="513715" cy="513715"/>
          </a:xfrm>
        </p:grpSpPr>
        <p:sp>
          <p:nvSpPr>
            <p:cNvPr id="7" name="object 7"/>
            <p:cNvSpPr/>
            <p:nvPr/>
          </p:nvSpPr>
          <p:spPr>
            <a:xfrm>
              <a:off x="554424" y="1375824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5" h="513714">
                  <a:moveTo>
                    <a:pt x="256649" y="513299"/>
                  </a:moveTo>
                  <a:lnTo>
                    <a:pt x="210516" y="509165"/>
                  </a:lnTo>
                  <a:lnTo>
                    <a:pt x="167096" y="497243"/>
                  </a:lnTo>
                  <a:lnTo>
                    <a:pt x="127113" y="478259"/>
                  </a:lnTo>
                  <a:lnTo>
                    <a:pt x="91293" y="452939"/>
                  </a:lnTo>
                  <a:lnTo>
                    <a:pt x="60360" y="422006"/>
                  </a:lnTo>
                  <a:lnTo>
                    <a:pt x="35040" y="386186"/>
                  </a:lnTo>
                  <a:lnTo>
                    <a:pt x="16056" y="346203"/>
                  </a:lnTo>
                  <a:lnTo>
                    <a:pt x="4134" y="302783"/>
                  </a:lnTo>
                  <a:lnTo>
                    <a:pt x="0" y="256649"/>
                  </a:lnTo>
                  <a:lnTo>
                    <a:pt x="4134" y="210516"/>
                  </a:lnTo>
                  <a:lnTo>
                    <a:pt x="16056" y="167096"/>
                  </a:lnTo>
                  <a:lnTo>
                    <a:pt x="35040" y="127113"/>
                  </a:lnTo>
                  <a:lnTo>
                    <a:pt x="60360" y="91293"/>
                  </a:lnTo>
                  <a:lnTo>
                    <a:pt x="91293" y="60360"/>
                  </a:lnTo>
                  <a:lnTo>
                    <a:pt x="127113" y="35040"/>
                  </a:lnTo>
                  <a:lnTo>
                    <a:pt x="167096" y="16056"/>
                  </a:lnTo>
                  <a:lnTo>
                    <a:pt x="210516" y="4134"/>
                  </a:lnTo>
                  <a:lnTo>
                    <a:pt x="256649" y="0"/>
                  </a:lnTo>
                  <a:lnTo>
                    <a:pt x="306953" y="4977"/>
                  </a:lnTo>
                  <a:lnTo>
                    <a:pt x="354865" y="19536"/>
                  </a:lnTo>
                  <a:lnTo>
                    <a:pt x="399039" y="43120"/>
                  </a:lnTo>
                  <a:lnTo>
                    <a:pt x="438128" y="75170"/>
                  </a:lnTo>
                  <a:lnTo>
                    <a:pt x="470179" y="114260"/>
                  </a:lnTo>
                  <a:lnTo>
                    <a:pt x="493763" y="158434"/>
                  </a:lnTo>
                  <a:lnTo>
                    <a:pt x="508322" y="206346"/>
                  </a:lnTo>
                  <a:lnTo>
                    <a:pt x="513299" y="256649"/>
                  </a:lnTo>
                  <a:lnTo>
                    <a:pt x="509165" y="302783"/>
                  </a:lnTo>
                  <a:lnTo>
                    <a:pt x="497243" y="346203"/>
                  </a:lnTo>
                  <a:lnTo>
                    <a:pt x="478259" y="386186"/>
                  </a:lnTo>
                  <a:lnTo>
                    <a:pt x="452939" y="422006"/>
                  </a:lnTo>
                  <a:lnTo>
                    <a:pt x="422006" y="452939"/>
                  </a:lnTo>
                  <a:lnTo>
                    <a:pt x="386186" y="478259"/>
                  </a:lnTo>
                  <a:lnTo>
                    <a:pt x="346203" y="497243"/>
                  </a:lnTo>
                  <a:lnTo>
                    <a:pt x="302783" y="509165"/>
                  </a:lnTo>
                  <a:lnTo>
                    <a:pt x="256649" y="513299"/>
                  </a:lnTo>
                  <a:close/>
                </a:path>
              </a:pathLst>
            </a:custGeom>
            <a:solidFill>
              <a:srgbClr val="F1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7263" y="1523887"/>
              <a:ext cx="327660" cy="217170"/>
            </a:xfrm>
            <a:custGeom>
              <a:avLst/>
              <a:gdLst/>
              <a:ahLst/>
              <a:cxnLst/>
              <a:rect l="l" t="t" r="r" b="b"/>
              <a:pathLst>
                <a:path w="327659" h="217169">
                  <a:moveTo>
                    <a:pt x="54461" y="176295"/>
                  </a:moveTo>
                  <a:lnTo>
                    <a:pt x="27088" y="176295"/>
                  </a:lnTo>
                  <a:lnTo>
                    <a:pt x="27088" y="27253"/>
                  </a:lnTo>
                  <a:lnTo>
                    <a:pt x="29239" y="16527"/>
                  </a:lnTo>
                  <a:lnTo>
                    <a:pt x="35107" y="7877"/>
                  </a:lnTo>
                  <a:lnTo>
                    <a:pt x="43808" y="2102"/>
                  </a:lnTo>
                  <a:lnTo>
                    <a:pt x="54461" y="0"/>
                  </a:lnTo>
                  <a:lnTo>
                    <a:pt x="299964" y="0"/>
                  </a:lnTo>
                  <a:lnTo>
                    <a:pt x="299964" y="27253"/>
                  </a:lnTo>
                  <a:lnTo>
                    <a:pt x="54461" y="27253"/>
                  </a:lnTo>
                  <a:lnTo>
                    <a:pt x="54461" y="176295"/>
                  </a:lnTo>
                  <a:close/>
                </a:path>
                <a:path w="327659" h="217169">
                  <a:moveTo>
                    <a:pt x="321064" y="216324"/>
                  </a:moveTo>
                  <a:lnTo>
                    <a:pt x="224403" y="216324"/>
                  </a:lnTo>
                  <a:lnTo>
                    <a:pt x="217845" y="209794"/>
                  </a:lnTo>
                  <a:lnTo>
                    <a:pt x="217845" y="59900"/>
                  </a:lnTo>
                  <a:lnTo>
                    <a:pt x="224403" y="53655"/>
                  </a:lnTo>
                  <a:lnTo>
                    <a:pt x="321064" y="53655"/>
                  </a:lnTo>
                  <a:lnTo>
                    <a:pt x="326482" y="59900"/>
                  </a:lnTo>
                  <a:lnTo>
                    <a:pt x="327337" y="67281"/>
                  </a:lnTo>
                  <a:lnTo>
                    <a:pt x="327337" y="80908"/>
                  </a:lnTo>
                  <a:lnTo>
                    <a:pt x="245218" y="80908"/>
                  </a:lnTo>
                  <a:lnTo>
                    <a:pt x="245218" y="176295"/>
                  </a:lnTo>
                  <a:lnTo>
                    <a:pt x="327337" y="176295"/>
                  </a:lnTo>
                  <a:lnTo>
                    <a:pt x="327337" y="209794"/>
                  </a:lnTo>
                  <a:lnTo>
                    <a:pt x="321064" y="216324"/>
                  </a:lnTo>
                  <a:close/>
                </a:path>
                <a:path w="327659" h="217169">
                  <a:moveTo>
                    <a:pt x="327337" y="176295"/>
                  </a:moveTo>
                  <a:lnTo>
                    <a:pt x="299964" y="176295"/>
                  </a:lnTo>
                  <a:lnTo>
                    <a:pt x="299964" y="80908"/>
                  </a:lnTo>
                  <a:lnTo>
                    <a:pt x="327337" y="80908"/>
                  </a:lnTo>
                  <a:lnTo>
                    <a:pt x="327337" y="176295"/>
                  </a:lnTo>
                  <a:close/>
                </a:path>
                <a:path w="327659" h="217169">
                  <a:moveTo>
                    <a:pt x="190471" y="216891"/>
                  </a:moveTo>
                  <a:lnTo>
                    <a:pt x="0" y="216891"/>
                  </a:lnTo>
                  <a:lnTo>
                    <a:pt x="0" y="176295"/>
                  </a:lnTo>
                  <a:lnTo>
                    <a:pt x="190471" y="176295"/>
                  </a:lnTo>
                  <a:lnTo>
                    <a:pt x="190471" y="2168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17674" y="3563809"/>
            <a:ext cx="513715" cy="513715"/>
            <a:chOff x="517674" y="3563809"/>
            <a:chExt cx="513715" cy="513715"/>
          </a:xfrm>
        </p:grpSpPr>
        <p:sp>
          <p:nvSpPr>
            <p:cNvPr id="10" name="object 10"/>
            <p:cNvSpPr/>
            <p:nvPr/>
          </p:nvSpPr>
          <p:spPr>
            <a:xfrm>
              <a:off x="517674" y="3563809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5" h="513714">
                  <a:moveTo>
                    <a:pt x="256649" y="513299"/>
                  </a:moveTo>
                  <a:lnTo>
                    <a:pt x="210516" y="509165"/>
                  </a:lnTo>
                  <a:lnTo>
                    <a:pt x="167096" y="497243"/>
                  </a:lnTo>
                  <a:lnTo>
                    <a:pt x="127113" y="478259"/>
                  </a:lnTo>
                  <a:lnTo>
                    <a:pt x="91293" y="452939"/>
                  </a:lnTo>
                  <a:lnTo>
                    <a:pt x="60360" y="422006"/>
                  </a:lnTo>
                  <a:lnTo>
                    <a:pt x="35040" y="386186"/>
                  </a:lnTo>
                  <a:lnTo>
                    <a:pt x="16056" y="346203"/>
                  </a:lnTo>
                  <a:lnTo>
                    <a:pt x="4134" y="302783"/>
                  </a:lnTo>
                  <a:lnTo>
                    <a:pt x="0" y="256649"/>
                  </a:lnTo>
                  <a:lnTo>
                    <a:pt x="4134" y="210516"/>
                  </a:lnTo>
                  <a:lnTo>
                    <a:pt x="16056" y="167096"/>
                  </a:lnTo>
                  <a:lnTo>
                    <a:pt x="35040" y="127113"/>
                  </a:lnTo>
                  <a:lnTo>
                    <a:pt x="60360" y="91293"/>
                  </a:lnTo>
                  <a:lnTo>
                    <a:pt x="91293" y="60360"/>
                  </a:lnTo>
                  <a:lnTo>
                    <a:pt x="127113" y="35040"/>
                  </a:lnTo>
                  <a:lnTo>
                    <a:pt x="167096" y="16056"/>
                  </a:lnTo>
                  <a:lnTo>
                    <a:pt x="210516" y="4134"/>
                  </a:lnTo>
                  <a:lnTo>
                    <a:pt x="256649" y="0"/>
                  </a:lnTo>
                  <a:lnTo>
                    <a:pt x="306953" y="4977"/>
                  </a:lnTo>
                  <a:lnTo>
                    <a:pt x="354865" y="19536"/>
                  </a:lnTo>
                  <a:lnTo>
                    <a:pt x="399039" y="43120"/>
                  </a:lnTo>
                  <a:lnTo>
                    <a:pt x="438128" y="75170"/>
                  </a:lnTo>
                  <a:lnTo>
                    <a:pt x="470179" y="114260"/>
                  </a:lnTo>
                  <a:lnTo>
                    <a:pt x="493763" y="158434"/>
                  </a:lnTo>
                  <a:lnTo>
                    <a:pt x="508322" y="206346"/>
                  </a:lnTo>
                  <a:lnTo>
                    <a:pt x="513299" y="256649"/>
                  </a:lnTo>
                  <a:lnTo>
                    <a:pt x="509165" y="302783"/>
                  </a:lnTo>
                  <a:lnTo>
                    <a:pt x="497243" y="346203"/>
                  </a:lnTo>
                  <a:lnTo>
                    <a:pt x="478259" y="386186"/>
                  </a:lnTo>
                  <a:lnTo>
                    <a:pt x="452939" y="422006"/>
                  </a:lnTo>
                  <a:lnTo>
                    <a:pt x="422006" y="452939"/>
                  </a:lnTo>
                  <a:lnTo>
                    <a:pt x="386186" y="478259"/>
                  </a:lnTo>
                  <a:lnTo>
                    <a:pt x="346203" y="497243"/>
                  </a:lnTo>
                  <a:lnTo>
                    <a:pt x="302783" y="509165"/>
                  </a:lnTo>
                  <a:lnTo>
                    <a:pt x="256649" y="513299"/>
                  </a:lnTo>
                  <a:close/>
                </a:path>
              </a:pathLst>
            </a:custGeom>
            <a:solidFill>
              <a:srgbClr val="F1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3387" y="3690060"/>
              <a:ext cx="260985" cy="260985"/>
            </a:xfrm>
            <a:custGeom>
              <a:avLst/>
              <a:gdLst/>
              <a:ahLst/>
              <a:cxnLst/>
              <a:rect l="l" t="t" r="r" b="b"/>
              <a:pathLst>
                <a:path w="260984" h="260985">
                  <a:moveTo>
                    <a:pt x="130437" y="260550"/>
                  </a:moveTo>
                  <a:lnTo>
                    <a:pt x="79696" y="250303"/>
                  </a:lnTo>
                  <a:lnTo>
                    <a:pt x="38231" y="222366"/>
                  </a:lnTo>
                  <a:lnTo>
                    <a:pt x="10260" y="180954"/>
                  </a:lnTo>
                  <a:lnTo>
                    <a:pt x="0" y="130275"/>
                  </a:lnTo>
                  <a:lnTo>
                    <a:pt x="10260" y="79597"/>
                  </a:lnTo>
                  <a:lnTo>
                    <a:pt x="38231" y="38184"/>
                  </a:lnTo>
                  <a:lnTo>
                    <a:pt x="79696" y="10247"/>
                  </a:lnTo>
                  <a:lnTo>
                    <a:pt x="130437" y="0"/>
                  </a:lnTo>
                  <a:lnTo>
                    <a:pt x="181494" y="10247"/>
                  </a:lnTo>
                  <a:lnTo>
                    <a:pt x="204894" y="25955"/>
                  </a:lnTo>
                  <a:lnTo>
                    <a:pt x="131186" y="25955"/>
                  </a:lnTo>
                  <a:lnTo>
                    <a:pt x="90409" y="34148"/>
                  </a:lnTo>
                  <a:lnTo>
                    <a:pt x="57222" y="56496"/>
                  </a:lnTo>
                  <a:lnTo>
                    <a:pt x="34905" y="89654"/>
                  </a:lnTo>
                  <a:lnTo>
                    <a:pt x="26737" y="130275"/>
                  </a:lnTo>
                  <a:lnTo>
                    <a:pt x="34905" y="171002"/>
                  </a:lnTo>
                  <a:lnTo>
                    <a:pt x="57222" y="204148"/>
                  </a:lnTo>
                  <a:lnTo>
                    <a:pt x="90409" y="226437"/>
                  </a:lnTo>
                  <a:lnTo>
                    <a:pt x="131186" y="234595"/>
                  </a:lnTo>
                  <a:lnTo>
                    <a:pt x="204492" y="234595"/>
                  </a:lnTo>
                  <a:lnTo>
                    <a:pt x="181178" y="250303"/>
                  </a:lnTo>
                  <a:lnTo>
                    <a:pt x="130437" y="260550"/>
                  </a:lnTo>
                  <a:close/>
                </a:path>
                <a:path w="260984" h="260985">
                  <a:moveTo>
                    <a:pt x="204492" y="234595"/>
                  </a:moveTo>
                  <a:lnTo>
                    <a:pt x="131186" y="234595"/>
                  </a:lnTo>
                  <a:lnTo>
                    <a:pt x="171503" y="226402"/>
                  </a:lnTo>
                  <a:lnTo>
                    <a:pt x="204651" y="204054"/>
                  </a:lnTo>
                  <a:lnTo>
                    <a:pt x="227117" y="170896"/>
                  </a:lnTo>
                  <a:lnTo>
                    <a:pt x="235386" y="130275"/>
                  </a:lnTo>
                  <a:lnTo>
                    <a:pt x="227222" y="89548"/>
                  </a:lnTo>
                  <a:lnTo>
                    <a:pt x="204932" y="56402"/>
                  </a:lnTo>
                  <a:lnTo>
                    <a:pt x="171819" y="34113"/>
                  </a:lnTo>
                  <a:lnTo>
                    <a:pt x="131186" y="25955"/>
                  </a:lnTo>
                  <a:lnTo>
                    <a:pt x="204894" y="25955"/>
                  </a:lnTo>
                  <a:lnTo>
                    <a:pt x="223111" y="38184"/>
                  </a:lnTo>
                  <a:lnTo>
                    <a:pt x="251000" y="79597"/>
                  </a:lnTo>
                  <a:lnTo>
                    <a:pt x="260874" y="130275"/>
                  </a:lnTo>
                  <a:lnTo>
                    <a:pt x="250613" y="180954"/>
                  </a:lnTo>
                  <a:lnTo>
                    <a:pt x="222643" y="222366"/>
                  </a:lnTo>
                  <a:lnTo>
                    <a:pt x="204492" y="234595"/>
                  </a:lnTo>
                  <a:close/>
                </a:path>
                <a:path w="260984" h="260985">
                  <a:moveTo>
                    <a:pt x="186160" y="183683"/>
                  </a:moveTo>
                  <a:lnTo>
                    <a:pt x="117693" y="143003"/>
                  </a:lnTo>
                  <a:lnTo>
                    <a:pt x="117693" y="64638"/>
                  </a:lnTo>
                  <a:lnTo>
                    <a:pt x="137433" y="64638"/>
                  </a:lnTo>
                  <a:lnTo>
                    <a:pt x="137433" y="133020"/>
                  </a:lnTo>
                  <a:lnTo>
                    <a:pt x="195905" y="167461"/>
                  </a:lnTo>
                  <a:lnTo>
                    <a:pt x="186160" y="1836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51638"/>
            <a:ext cx="2592000" cy="43892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34A8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4974" y="566601"/>
            <a:ext cx="1880993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120" dirty="0">
                <a:solidFill>
                  <a:schemeClr val="bg1"/>
                </a:solidFill>
              </a:rPr>
              <a:t>Mockups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4975" y="1481783"/>
            <a:ext cx="2339340" cy="2921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spc="40" dirty="0">
                <a:latin typeface="Tahoma"/>
                <a:cs typeface="Tahoma"/>
              </a:rPr>
              <a:t>For </a:t>
            </a:r>
            <a:r>
              <a:rPr sz="1400" spc="45" dirty="0">
                <a:latin typeface="Tahoma"/>
                <a:cs typeface="Tahoma"/>
              </a:rPr>
              <a:t>the </a:t>
            </a:r>
            <a:r>
              <a:rPr sz="1400" spc="75" dirty="0">
                <a:latin typeface="Tahoma"/>
                <a:cs typeface="Tahoma"/>
              </a:rPr>
              <a:t>home </a:t>
            </a:r>
            <a:r>
              <a:rPr sz="1400" spc="15" dirty="0">
                <a:latin typeface="Tahoma"/>
                <a:cs typeface="Tahoma"/>
              </a:rPr>
              <a:t>page, </a:t>
            </a:r>
            <a:r>
              <a:rPr sz="1400" spc="40" dirty="0">
                <a:latin typeface="Tahoma"/>
                <a:cs typeface="Tahoma"/>
              </a:rPr>
              <a:t>we 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learned through </a:t>
            </a:r>
            <a:r>
              <a:rPr sz="1400" spc="35" dirty="0">
                <a:latin typeface="Tahoma"/>
                <a:cs typeface="Tahoma"/>
              </a:rPr>
              <a:t>usability 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spc="30" dirty="0">
                <a:latin typeface="Tahoma"/>
                <a:cs typeface="Tahoma"/>
              </a:rPr>
              <a:t>testing</a:t>
            </a:r>
            <a:r>
              <a:rPr sz="1400" spc="-9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of</a:t>
            </a:r>
            <a:r>
              <a:rPr sz="1400" spc="-9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the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lang="en-US" sz="1400" spc="30" dirty="0" smtClean="0">
                <a:latin typeface="Tahoma"/>
                <a:cs typeface="Tahoma"/>
              </a:rPr>
              <a:t>medium</a:t>
            </a:r>
            <a:r>
              <a:rPr sz="1400" spc="30" dirty="0" smtClean="0">
                <a:latin typeface="Tahoma"/>
                <a:cs typeface="Tahoma"/>
              </a:rPr>
              <a:t>-ﬁ</a:t>
            </a:r>
            <a:r>
              <a:rPr sz="1400" spc="-95" dirty="0" smtClean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prototype </a:t>
            </a:r>
            <a:r>
              <a:rPr sz="1400" spc="-425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that </a:t>
            </a:r>
            <a:r>
              <a:rPr sz="1400" spc="50" dirty="0">
                <a:latin typeface="Tahoma"/>
                <a:cs typeface="Tahoma"/>
              </a:rPr>
              <a:t>users </a:t>
            </a:r>
            <a:r>
              <a:rPr sz="1400" spc="60" dirty="0">
                <a:latin typeface="Tahoma"/>
                <a:cs typeface="Tahoma"/>
              </a:rPr>
              <a:t>responded </a:t>
            </a:r>
            <a:r>
              <a:rPr sz="1400" spc="35" dirty="0">
                <a:latin typeface="Tahoma"/>
                <a:cs typeface="Tahoma"/>
              </a:rPr>
              <a:t>well 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to </a:t>
            </a:r>
            <a:r>
              <a:rPr sz="1400" spc="45" dirty="0">
                <a:latin typeface="Tahoma"/>
                <a:cs typeface="Tahoma"/>
              </a:rPr>
              <a:t>the </a:t>
            </a:r>
            <a:r>
              <a:rPr sz="1400" spc="55" dirty="0">
                <a:latin typeface="Tahoma"/>
                <a:cs typeface="Tahoma"/>
              </a:rPr>
              <a:t>simple </a:t>
            </a:r>
            <a:r>
              <a:rPr sz="1400" spc="40" dirty="0">
                <a:latin typeface="Tahoma"/>
                <a:cs typeface="Tahoma"/>
              </a:rPr>
              <a:t>layout </a:t>
            </a:r>
            <a:r>
              <a:rPr sz="1400" spc="50" dirty="0">
                <a:latin typeface="Tahoma"/>
                <a:cs typeface="Tahoma"/>
              </a:rPr>
              <a:t>of </a:t>
            </a:r>
            <a:r>
              <a:rPr sz="1400" spc="45" dirty="0">
                <a:latin typeface="Tahoma"/>
                <a:cs typeface="Tahoma"/>
              </a:rPr>
              <a:t>the 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homepage. </a:t>
            </a:r>
            <a:r>
              <a:rPr sz="1400" spc="20" dirty="0">
                <a:latin typeface="Tahoma"/>
                <a:cs typeface="Tahoma"/>
              </a:rPr>
              <a:t>This </a:t>
            </a:r>
            <a:r>
              <a:rPr sz="1400" spc="55" dirty="0">
                <a:latin typeface="Tahoma"/>
                <a:cs typeface="Tahoma"/>
              </a:rPr>
              <a:t>helped </a:t>
            </a:r>
            <a:r>
              <a:rPr sz="1400" spc="75" dirty="0">
                <a:latin typeface="Tahoma"/>
                <a:cs typeface="Tahoma"/>
              </a:rPr>
              <a:t>me </a:t>
            </a:r>
            <a:r>
              <a:rPr sz="1400" spc="-425" dirty="0">
                <a:latin typeface="Tahoma"/>
                <a:cs typeface="Tahoma"/>
              </a:rPr>
              <a:t> </a:t>
            </a:r>
            <a:r>
              <a:rPr sz="1400" spc="25" dirty="0">
                <a:latin typeface="Tahoma"/>
                <a:cs typeface="Tahoma"/>
              </a:rPr>
              <a:t>stick </a:t>
            </a:r>
            <a:r>
              <a:rPr sz="1400" spc="45" dirty="0">
                <a:latin typeface="Tahoma"/>
                <a:cs typeface="Tahoma"/>
              </a:rPr>
              <a:t>close </a:t>
            </a:r>
            <a:r>
              <a:rPr sz="1400" spc="50" dirty="0">
                <a:latin typeface="Tahoma"/>
                <a:cs typeface="Tahoma"/>
              </a:rPr>
              <a:t>to </a:t>
            </a:r>
            <a:r>
              <a:rPr sz="1400" spc="45" dirty="0">
                <a:latin typeface="Tahoma"/>
                <a:cs typeface="Tahoma"/>
              </a:rPr>
              <a:t>the </a:t>
            </a:r>
            <a:r>
              <a:rPr sz="1400" spc="35" dirty="0">
                <a:latin typeface="Tahoma"/>
                <a:cs typeface="Tahoma"/>
              </a:rPr>
              <a:t>original 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spc="25" dirty="0">
                <a:latin typeface="Tahoma"/>
                <a:cs typeface="Tahoma"/>
              </a:rPr>
              <a:t>design.</a:t>
            </a:r>
            <a:endParaRPr sz="1400" dirty="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549000" y="2571750"/>
            <a:ext cx="784860" cy="123189"/>
            <a:chOff x="5749762" y="2432589"/>
            <a:chExt cx="784860" cy="123189"/>
          </a:xfrm>
        </p:grpSpPr>
        <p:sp>
          <p:nvSpPr>
            <p:cNvPr id="10" name="object 10"/>
            <p:cNvSpPr/>
            <p:nvPr/>
          </p:nvSpPr>
          <p:spPr>
            <a:xfrm>
              <a:off x="5749762" y="2494075"/>
              <a:ext cx="640715" cy="0"/>
            </a:xfrm>
            <a:custGeom>
              <a:avLst/>
              <a:gdLst/>
              <a:ahLst/>
              <a:cxnLst/>
              <a:rect l="l" t="t" r="r" b="b"/>
              <a:pathLst>
                <a:path w="640714">
                  <a:moveTo>
                    <a:pt x="0" y="0"/>
                  </a:moveTo>
                  <a:lnTo>
                    <a:pt x="640649" y="0"/>
                  </a:lnTo>
                </a:path>
              </a:pathLst>
            </a:custGeom>
            <a:ln w="28574">
              <a:solidFill>
                <a:srgbClr val="34A8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125" y="2432589"/>
              <a:ext cx="158251" cy="122971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14" y="273300"/>
            <a:ext cx="2592000" cy="43747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665" y="329124"/>
            <a:ext cx="2664000" cy="44161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181" y="1000743"/>
            <a:ext cx="1377088" cy="104121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34A8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4974" y="566601"/>
            <a:ext cx="193342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120" dirty="0">
                <a:solidFill>
                  <a:schemeClr val="bg1"/>
                </a:solidFill>
              </a:rPr>
              <a:t>Mockups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4975" y="1155382"/>
            <a:ext cx="2305685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spc="55" dirty="0">
                <a:latin typeface="Tahoma"/>
                <a:cs typeface="Tahoma"/>
              </a:rPr>
              <a:t>Some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users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had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issues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with </a:t>
            </a:r>
            <a:r>
              <a:rPr sz="1400" spc="-42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there </a:t>
            </a:r>
            <a:r>
              <a:rPr sz="1400" spc="40" dirty="0">
                <a:latin typeface="Tahoma"/>
                <a:cs typeface="Tahoma"/>
              </a:rPr>
              <a:t>being </a:t>
            </a:r>
            <a:r>
              <a:rPr sz="1400" spc="75" dirty="0">
                <a:latin typeface="Tahoma"/>
                <a:cs typeface="Tahoma"/>
              </a:rPr>
              <a:t>no </a:t>
            </a:r>
            <a:r>
              <a:rPr sz="1400" spc="35" dirty="0">
                <a:latin typeface="Tahoma"/>
                <a:cs typeface="Tahoma"/>
              </a:rPr>
              <a:t>page </a:t>
            </a:r>
            <a:r>
              <a:rPr sz="1400" spc="50" dirty="0">
                <a:latin typeface="Tahoma"/>
                <a:cs typeface="Tahoma"/>
              </a:rPr>
              <a:t>to </a:t>
            </a:r>
            <a:r>
              <a:rPr sz="1400" spc="55" dirty="0">
                <a:latin typeface="Tahoma"/>
                <a:cs typeface="Tahoma"/>
              </a:rPr>
              <a:t> make sure </a:t>
            </a:r>
            <a:r>
              <a:rPr sz="1400" spc="45" dirty="0">
                <a:latin typeface="Tahoma"/>
                <a:cs typeface="Tahoma"/>
              </a:rPr>
              <a:t>the </a:t>
            </a:r>
            <a:r>
              <a:rPr sz="1400" spc="55" dirty="0">
                <a:latin typeface="Tahoma"/>
                <a:cs typeface="Tahoma"/>
              </a:rPr>
              <a:t>user </a:t>
            </a:r>
            <a:r>
              <a:rPr sz="1400" spc="35" dirty="0">
                <a:latin typeface="Tahoma"/>
                <a:cs typeface="Tahoma"/>
              </a:rPr>
              <a:t>was 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sure </a:t>
            </a:r>
            <a:r>
              <a:rPr sz="1400" spc="40" dirty="0">
                <a:latin typeface="Tahoma"/>
                <a:cs typeface="Tahoma"/>
              </a:rPr>
              <a:t>that </a:t>
            </a:r>
            <a:r>
              <a:rPr sz="1400" spc="35" dirty="0">
                <a:latin typeface="Tahoma"/>
                <a:cs typeface="Tahoma"/>
              </a:rPr>
              <a:t>they </a:t>
            </a:r>
            <a:r>
              <a:rPr sz="1400" spc="50" dirty="0">
                <a:latin typeface="Tahoma"/>
                <a:cs typeface="Tahoma"/>
              </a:rPr>
              <a:t>wanted to 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lang="en-US" sz="1400" spc="35" dirty="0" smtClean="0">
                <a:latin typeface="Tahoma"/>
                <a:cs typeface="Tahoma"/>
              </a:rPr>
              <a:t>buy or not</a:t>
            </a:r>
            <a:r>
              <a:rPr sz="1400" spc="25" dirty="0" smtClean="0">
                <a:latin typeface="Tahoma"/>
                <a:cs typeface="Tahoma"/>
              </a:rPr>
              <a:t>.</a:t>
            </a:r>
            <a:r>
              <a:rPr sz="1400" spc="-80" dirty="0" smtClean="0">
                <a:latin typeface="Tahoma"/>
                <a:cs typeface="Tahoma"/>
              </a:rPr>
              <a:t> </a:t>
            </a:r>
            <a:r>
              <a:rPr sz="1400" spc="-135" dirty="0">
                <a:latin typeface="Tahoma"/>
                <a:cs typeface="Tahoma"/>
              </a:rPr>
              <a:t>I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learned  </a:t>
            </a:r>
            <a:r>
              <a:rPr sz="1400" spc="40" dirty="0">
                <a:latin typeface="Tahoma"/>
                <a:cs typeface="Tahoma"/>
              </a:rPr>
              <a:t>this </a:t>
            </a:r>
            <a:r>
              <a:rPr sz="1400" spc="50" dirty="0">
                <a:latin typeface="Tahoma"/>
                <a:cs typeface="Tahoma"/>
              </a:rPr>
              <a:t>in </a:t>
            </a:r>
            <a:r>
              <a:rPr sz="1400" spc="45" dirty="0">
                <a:latin typeface="Tahoma"/>
                <a:cs typeface="Tahoma"/>
              </a:rPr>
              <a:t>the </a:t>
            </a:r>
            <a:r>
              <a:rPr sz="1400" spc="55" dirty="0">
                <a:latin typeface="Tahoma"/>
                <a:cs typeface="Tahoma"/>
              </a:rPr>
              <a:t>second </a:t>
            </a:r>
            <a:r>
              <a:rPr sz="1400" spc="35" dirty="0">
                <a:latin typeface="Tahoma"/>
                <a:cs typeface="Tahoma"/>
              </a:rPr>
              <a:t>usability </a:t>
            </a:r>
            <a:r>
              <a:rPr sz="1400" spc="-425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study </a:t>
            </a:r>
            <a:r>
              <a:rPr sz="1400" spc="60" dirty="0">
                <a:latin typeface="Tahoma"/>
                <a:cs typeface="Tahoma"/>
              </a:rPr>
              <a:t>and had </a:t>
            </a:r>
            <a:r>
              <a:rPr sz="1400" spc="50" dirty="0">
                <a:latin typeface="Tahoma"/>
                <a:cs typeface="Tahoma"/>
              </a:rPr>
              <a:t>to </a:t>
            </a:r>
            <a:r>
              <a:rPr sz="1400" spc="65" dirty="0">
                <a:latin typeface="Tahoma"/>
                <a:cs typeface="Tahoma"/>
              </a:rPr>
              <a:t>add </a:t>
            </a:r>
            <a:r>
              <a:rPr sz="1400" spc="40" dirty="0">
                <a:latin typeface="Tahoma"/>
                <a:cs typeface="Tahoma"/>
              </a:rPr>
              <a:t>a 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spc="65" dirty="0">
                <a:latin typeface="Tahoma"/>
                <a:cs typeface="Tahoma"/>
              </a:rPr>
              <a:t>conﬁrmation </a:t>
            </a:r>
            <a:r>
              <a:rPr sz="1400" spc="45" dirty="0">
                <a:latin typeface="Tahoma"/>
                <a:cs typeface="Tahoma"/>
              </a:rPr>
              <a:t>screen </a:t>
            </a:r>
            <a:r>
              <a:rPr sz="1400" spc="50" dirty="0">
                <a:latin typeface="Tahoma"/>
                <a:cs typeface="Tahoma"/>
              </a:rPr>
              <a:t>to </a:t>
            </a:r>
            <a:r>
              <a:rPr sz="1400" spc="55" dirty="0">
                <a:latin typeface="Tahoma"/>
                <a:cs typeface="Tahoma"/>
              </a:rPr>
              <a:t> ensure user </a:t>
            </a:r>
            <a:r>
              <a:rPr sz="1400" spc="60" dirty="0">
                <a:latin typeface="Tahoma"/>
                <a:cs typeface="Tahoma"/>
              </a:rPr>
              <a:t>conﬁdence </a:t>
            </a:r>
            <a:r>
              <a:rPr sz="1400" spc="50" dirty="0">
                <a:latin typeface="Tahoma"/>
                <a:cs typeface="Tahoma"/>
              </a:rPr>
              <a:t>in 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spc="45" dirty="0" smtClean="0">
                <a:latin typeface="Tahoma"/>
                <a:cs typeface="Tahoma"/>
              </a:rPr>
              <a:t>b</a:t>
            </a:r>
            <a:r>
              <a:rPr lang="en-US" sz="1400" spc="45" dirty="0" smtClean="0">
                <a:latin typeface="Tahoma"/>
                <a:cs typeface="Tahoma"/>
              </a:rPr>
              <a:t>uying </a:t>
            </a:r>
            <a:r>
              <a:rPr sz="1400" spc="35" dirty="0" smtClean="0">
                <a:latin typeface="Tahoma"/>
                <a:cs typeface="Tahoma"/>
              </a:rPr>
              <a:t>process</a:t>
            </a:r>
            <a:r>
              <a:rPr sz="1400" spc="35" dirty="0">
                <a:latin typeface="Tahoma"/>
                <a:cs typeface="Tahoma"/>
              </a:rPr>
              <a:t>.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573" y="285750"/>
            <a:ext cx="2664000" cy="4517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85750"/>
            <a:ext cx="2808000" cy="44082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34A8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4975" y="368963"/>
            <a:ext cx="3305025" cy="924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b="1" spc="55" dirty="0" err="1" smtClean="0">
                <a:solidFill>
                  <a:schemeClr val="bg1"/>
                </a:solidFill>
              </a:rPr>
              <a:t>High</a:t>
            </a:r>
            <a:r>
              <a:rPr lang="en-US" b="1" spc="55" dirty="0" err="1" smtClean="0">
                <a:solidFill>
                  <a:schemeClr val="bg1"/>
                </a:solidFill>
              </a:rPr>
              <a:t>-FI</a:t>
            </a:r>
            <a:r>
              <a:rPr b="1" spc="55" dirty="0" err="1" smtClean="0">
                <a:solidFill>
                  <a:schemeClr val="bg1"/>
                </a:solidFill>
              </a:rPr>
              <a:t>delity</a:t>
            </a:r>
            <a:r>
              <a:rPr b="1" spc="55" dirty="0" smtClean="0">
                <a:solidFill>
                  <a:schemeClr val="bg1"/>
                </a:solidFill>
              </a:rPr>
              <a:t>  </a:t>
            </a:r>
            <a:r>
              <a:rPr b="1" spc="90" dirty="0">
                <a:solidFill>
                  <a:schemeClr val="bg1"/>
                </a:solidFill>
              </a:rPr>
              <a:t>prototype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4975" y="1390482"/>
            <a:ext cx="186118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720">
              <a:lnSpc>
                <a:spcPct val="150000"/>
              </a:lnSpc>
              <a:spcBef>
                <a:spcPts val="100"/>
              </a:spcBef>
            </a:pPr>
            <a:r>
              <a:rPr sz="1400" spc="65" dirty="0">
                <a:latin typeface="Tahoma"/>
                <a:cs typeface="Tahoma"/>
              </a:rPr>
              <a:t>User </a:t>
            </a:r>
            <a:r>
              <a:rPr sz="1400" spc="60" dirty="0">
                <a:latin typeface="Tahoma"/>
                <a:cs typeface="Tahoma"/>
              </a:rPr>
              <a:t>conﬁdence </a:t>
            </a:r>
            <a:r>
              <a:rPr sz="1400" spc="35" dirty="0">
                <a:latin typeface="Tahoma"/>
                <a:cs typeface="Tahoma"/>
              </a:rPr>
              <a:t>was </a:t>
            </a:r>
            <a:r>
              <a:rPr sz="1400" spc="-42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increased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with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simple </a:t>
            </a:r>
            <a:r>
              <a:rPr sz="1400" spc="-42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user </a:t>
            </a:r>
            <a:r>
              <a:rPr sz="1400" spc="65" dirty="0">
                <a:latin typeface="Tahoma"/>
                <a:cs typeface="Tahoma"/>
              </a:rPr>
              <a:t>ﬂow </a:t>
            </a:r>
            <a:r>
              <a:rPr sz="1400" spc="60" dirty="0">
                <a:latin typeface="Tahoma"/>
                <a:cs typeface="Tahoma"/>
              </a:rPr>
              <a:t>and added </a:t>
            </a:r>
            <a:r>
              <a:rPr sz="1400" spc="-425" dirty="0">
                <a:latin typeface="Tahoma"/>
                <a:cs typeface="Tahoma"/>
              </a:rPr>
              <a:t> </a:t>
            </a:r>
            <a:r>
              <a:rPr sz="1400" spc="65" dirty="0">
                <a:latin typeface="Tahoma"/>
                <a:cs typeface="Tahoma"/>
              </a:rPr>
              <a:t>conﬁrmation</a:t>
            </a:r>
            <a:r>
              <a:rPr sz="1400" spc="-95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pages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spc="20" dirty="0">
                <a:latin typeface="Tahoma"/>
                <a:cs typeface="Tahoma"/>
              </a:rPr>
              <a:t>Vie</a:t>
            </a:r>
            <a:r>
              <a:rPr sz="1400" spc="45" dirty="0">
                <a:latin typeface="Tahoma"/>
                <a:cs typeface="Tahoma"/>
              </a:rPr>
              <a:t>w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the</a:t>
            </a: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lang="en-US" sz="1400" spc="35" dirty="0" smtClean="0">
                <a:latin typeface="Tahoma"/>
                <a:cs typeface="Tahoma"/>
              </a:rPr>
              <a:t>Thrive Mart App</a:t>
            </a: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u="heavy" spc="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3"/>
              </a:rPr>
              <a:t>high-ﬁdelit</a:t>
            </a:r>
            <a:r>
              <a:rPr sz="1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3"/>
              </a:rPr>
              <a:t>y</a:t>
            </a:r>
            <a:r>
              <a:rPr sz="1400" u="heavy" spc="-8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3"/>
              </a:rPr>
              <a:t> </a:t>
            </a:r>
            <a:r>
              <a:rPr sz="1400" u="heavy" spc="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3"/>
              </a:rPr>
              <a:t>prototype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697" r="6019"/>
          <a:stretch/>
        </p:blipFill>
        <p:spPr>
          <a:xfrm>
            <a:off x="2514600" y="1264593"/>
            <a:ext cx="6552000" cy="288049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34A8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4975" y="358852"/>
            <a:ext cx="389509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55" dirty="0">
                <a:solidFill>
                  <a:schemeClr val="bg1"/>
                </a:solidFill>
              </a:rPr>
              <a:t>Accessibility</a:t>
            </a:r>
            <a:r>
              <a:rPr b="1" spc="-125" dirty="0">
                <a:solidFill>
                  <a:schemeClr val="bg1"/>
                </a:solidFill>
              </a:rPr>
              <a:t> </a:t>
            </a:r>
            <a:r>
              <a:rPr b="1" spc="90" dirty="0">
                <a:solidFill>
                  <a:schemeClr val="bg1"/>
                </a:solidFill>
              </a:rPr>
              <a:t>considerations</a:t>
            </a:r>
          </a:p>
        </p:txBody>
      </p:sp>
      <p:sp>
        <p:nvSpPr>
          <p:cNvPr id="5" name="object 5"/>
          <p:cNvSpPr/>
          <p:nvPr/>
        </p:nvSpPr>
        <p:spPr>
          <a:xfrm>
            <a:off x="517674" y="1459567"/>
            <a:ext cx="2436495" cy="3174365"/>
          </a:xfrm>
          <a:custGeom>
            <a:avLst/>
            <a:gdLst/>
            <a:ahLst/>
            <a:cxnLst/>
            <a:rect l="l" t="t" r="r" b="b"/>
            <a:pathLst>
              <a:path w="2436495" h="3174365">
                <a:moveTo>
                  <a:pt x="2436299" y="3174299"/>
                </a:moveTo>
                <a:lnTo>
                  <a:pt x="0" y="3174299"/>
                </a:lnTo>
                <a:lnTo>
                  <a:pt x="0" y="0"/>
                </a:lnTo>
                <a:lnTo>
                  <a:pt x="2436299" y="0"/>
                </a:lnTo>
                <a:lnTo>
                  <a:pt x="2436299" y="31742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8094" y="1813772"/>
            <a:ext cx="2137597" cy="64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14999"/>
              </a:lnSpc>
              <a:spcBef>
                <a:spcPts val="100"/>
              </a:spcBef>
            </a:pPr>
            <a:r>
              <a:rPr lang="en-US" dirty="0">
                <a:solidFill>
                  <a:schemeClr val="bg1"/>
                </a:solidFill>
              </a:rPr>
              <a:t>Screen Reader </a:t>
            </a:r>
            <a:r>
              <a:rPr lang="en-US" dirty="0" smtClean="0">
                <a:solidFill>
                  <a:schemeClr val="bg1"/>
                </a:solidFill>
              </a:rPr>
              <a:t>Compatibility</a:t>
            </a:r>
            <a:r>
              <a:rPr lang="en-US" sz="1200" spc="25" dirty="0" smtClean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endParaRPr sz="12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75274" y="1472324"/>
            <a:ext cx="2436495" cy="3174365"/>
          </a:xfrm>
          <a:custGeom>
            <a:avLst/>
            <a:gdLst/>
            <a:ahLst/>
            <a:cxnLst/>
            <a:rect l="l" t="t" r="r" b="b"/>
            <a:pathLst>
              <a:path w="2436495" h="3174365">
                <a:moveTo>
                  <a:pt x="2436299" y="3174299"/>
                </a:moveTo>
                <a:lnTo>
                  <a:pt x="0" y="3174299"/>
                </a:lnTo>
                <a:lnTo>
                  <a:pt x="0" y="0"/>
                </a:lnTo>
                <a:lnTo>
                  <a:pt x="2436299" y="0"/>
                </a:lnTo>
                <a:lnTo>
                  <a:pt x="2436299" y="31742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32874" y="1472324"/>
            <a:ext cx="2436495" cy="3174365"/>
          </a:xfrm>
          <a:custGeom>
            <a:avLst/>
            <a:gdLst/>
            <a:ahLst/>
            <a:cxnLst/>
            <a:rect l="l" t="t" r="r" b="b"/>
            <a:pathLst>
              <a:path w="2436495" h="3174365">
                <a:moveTo>
                  <a:pt x="2436299" y="3174299"/>
                </a:moveTo>
                <a:lnTo>
                  <a:pt x="0" y="3174299"/>
                </a:lnTo>
                <a:lnTo>
                  <a:pt x="0" y="0"/>
                </a:lnTo>
                <a:lnTo>
                  <a:pt x="2436299" y="0"/>
                </a:lnTo>
                <a:lnTo>
                  <a:pt x="2436299" y="3174299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49561" y="1814790"/>
            <a:ext cx="1800225" cy="96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lang="en-US" dirty="0">
                <a:solidFill>
                  <a:schemeClr val="bg1"/>
                </a:solidFill>
              </a:rPr>
              <a:t>Consistent Navigation </a:t>
            </a:r>
            <a:r>
              <a:rPr lang="en-US" dirty="0" smtClean="0">
                <a:solidFill>
                  <a:schemeClr val="bg1"/>
                </a:solidFill>
              </a:rPr>
              <a:t>&amp; Layout</a:t>
            </a:r>
            <a:endParaRPr sz="12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79175" y="1233970"/>
            <a:ext cx="513715" cy="513715"/>
          </a:xfrm>
          <a:custGeom>
            <a:avLst/>
            <a:gdLst/>
            <a:ahLst/>
            <a:cxnLst/>
            <a:rect l="l" t="t" r="r" b="b"/>
            <a:pathLst>
              <a:path w="513714" h="513714">
                <a:moveTo>
                  <a:pt x="256649" y="513300"/>
                </a:moveTo>
                <a:lnTo>
                  <a:pt x="210516" y="509165"/>
                </a:lnTo>
                <a:lnTo>
                  <a:pt x="167096" y="497243"/>
                </a:lnTo>
                <a:lnTo>
                  <a:pt x="127113" y="478259"/>
                </a:lnTo>
                <a:lnTo>
                  <a:pt x="91293" y="452939"/>
                </a:lnTo>
                <a:lnTo>
                  <a:pt x="60360" y="422006"/>
                </a:lnTo>
                <a:lnTo>
                  <a:pt x="35040" y="386186"/>
                </a:lnTo>
                <a:lnTo>
                  <a:pt x="16056" y="346203"/>
                </a:lnTo>
                <a:lnTo>
                  <a:pt x="4134" y="302783"/>
                </a:lnTo>
                <a:lnTo>
                  <a:pt x="0" y="256649"/>
                </a:lnTo>
                <a:lnTo>
                  <a:pt x="4134" y="210516"/>
                </a:lnTo>
                <a:lnTo>
                  <a:pt x="16056" y="167096"/>
                </a:lnTo>
                <a:lnTo>
                  <a:pt x="35040" y="127113"/>
                </a:lnTo>
                <a:lnTo>
                  <a:pt x="60360" y="91293"/>
                </a:lnTo>
                <a:lnTo>
                  <a:pt x="91293" y="60360"/>
                </a:lnTo>
                <a:lnTo>
                  <a:pt x="127113" y="35040"/>
                </a:lnTo>
                <a:lnTo>
                  <a:pt x="167096" y="16056"/>
                </a:lnTo>
                <a:lnTo>
                  <a:pt x="210516" y="4134"/>
                </a:lnTo>
                <a:lnTo>
                  <a:pt x="256649" y="0"/>
                </a:lnTo>
                <a:lnTo>
                  <a:pt x="306953" y="4977"/>
                </a:lnTo>
                <a:lnTo>
                  <a:pt x="354865" y="19536"/>
                </a:lnTo>
                <a:lnTo>
                  <a:pt x="399039" y="43120"/>
                </a:lnTo>
                <a:lnTo>
                  <a:pt x="438128" y="75171"/>
                </a:lnTo>
                <a:lnTo>
                  <a:pt x="470179" y="114260"/>
                </a:lnTo>
                <a:lnTo>
                  <a:pt x="493763" y="158434"/>
                </a:lnTo>
                <a:lnTo>
                  <a:pt x="508322" y="206346"/>
                </a:lnTo>
                <a:lnTo>
                  <a:pt x="513299" y="256649"/>
                </a:lnTo>
                <a:lnTo>
                  <a:pt x="509165" y="302783"/>
                </a:lnTo>
                <a:lnTo>
                  <a:pt x="497243" y="346203"/>
                </a:lnTo>
                <a:lnTo>
                  <a:pt x="478259" y="386186"/>
                </a:lnTo>
                <a:lnTo>
                  <a:pt x="452939" y="422006"/>
                </a:lnTo>
                <a:lnTo>
                  <a:pt x="422006" y="452939"/>
                </a:lnTo>
                <a:lnTo>
                  <a:pt x="386186" y="478259"/>
                </a:lnTo>
                <a:lnTo>
                  <a:pt x="346203" y="497243"/>
                </a:lnTo>
                <a:lnTo>
                  <a:pt x="302783" y="509165"/>
                </a:lnTo>
                <a:lnTo>
                  <a:pt x="256649" y="5133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36775" y="1233970"/>
            <a:ext cx="513715" cy="513715"/>
          </a:xfrm>
          <a:custGeom>
            <a:avLst/>
            <a:gdLst/>
            <a:ahLst/>
            <a:cxnLst/>
            <a:rect l="l" t="t" r="r" b="b"/>
            <a:pathLst>
              <a:path w="513714" h="513714">
                <a:moveTo>
                  <a:pt x="256649" y="513300"/>
                </a:moveTo>
                <a:lnTo>
                  <a:pt x="210516" y="509165"/>
                </a:lnTo>
                <a:lnTo>
                  <a:pt x="167096" y="497243"/>
                </a:lnTo>
                <a:lnTo>
                  <a:pt x="127113" y="478259"/>
                </a:lnTo>
                <a:lnTo>
                  <a:pt x="91293" y="452939"/>
                </a:lnTo>
                <a:lnTo>
                  <a:pt x="60360" y="422006"/>
                </a:lnTo>
                <a:lnTo>
                  <a:pt x="35040" y="386186"/>
                </a:lnTo>
                <a:lnTo>
                  <a:pt x="16056" y="346203"/>
                </a:lnTo>
                <a:lnTo>
                  <a:pt x="4134" y="302783"/>
                </a:lnTo>
                <a:lnTo>
                  <a:pt x="0" y="256649"/>
                </a:lnTo>
                <a:lnTo>
                  <a:pt x="4134" y="210516"/>
                </a:lnTo>
                <a:lnTo>
                  <a:pt x="16056" y="167096"/>
                </a:lnTo>
                <a:lnTo>
                  <a:pt x="35040" y="127113"/>
                </a:lnTo>
                <a:lnTo>
                  <a:pt x="60360" y="91293"/>
                </a:lnTo>
                <a:lnTo>
                  <a:pt x="91293" y="60360"/>
                </a:lnTo>
                <a:lnTo>
                  <a:pt x="127113" y="35040"/>
                </a:lnTo>
                <a:lnTo>
                  <a:pt x="167096" y="16056"/>
                </a:lnTo>
                <a:lnTo>
                  <a:pt x="210516" y="4134"/>
                </a:lnTo>
                <a:lnTo>
                  <a:pt x="256649" y="0"/>
                </a:lnTo>
                <a:lnTo>
                  <a:pt x="306953" y="4977"/>
                </a:lnTo>
                <a:lnTo>
                  <a:pt x="354865" y="19536"/>
                </a:lnTo>
                <a:lnTo>
                  <a:pt x="399039" y="43120"/>
                </a:lnTo>
                <a:lnTo>
                  <a:pt x="438128" y="75171"/>
                </a:lnTo>
                <a:lnTo>
                  <a:pt x="470179" y="114260"/>
                </a:lnTo>
                <a:lnTo>
                  <a:pt x="493763" y="158434"/>
                </a:lnTo>
                <a:lnTo>
                  <a:pt x="508322" y="206346"/>
                </a:lnTo>
                <a:lnTo>
                  <a:pt x="513299" y="256649"/>
                </a:lnTo>
                <a:lnTo>
                  <a:pt x="509165" y="302783"/>
                </a:lnTo>
                <a:lnTo>
                  <a:pt x="497243" y="346203"/>
                </a:lnTo>
                <a:lnTo>
                  <a:pt x="478259" y="386186"/>
                </a:lnTo>
                <a:lnTo>
                  <a:pt x="452939" y="422006"/>
                </a:lnTo>
                <a:lnTo>
                  <a:pt x="422006" y="452939"/>
                </a:lnTo>
                <a:lnTo>
                  <a:pt x="386186" y="478259"/>
                </a:lnTo>
                <a:lnTo>
                  <a:pt x="346203" y="497243"/>
                </a:lnTo>
                <a:lnTo>
                  <a:pt x="302783" y="509165"/>
                </a:lnTo>
                <a:lnTo>
                  <a:pt x="256649" y="513300"/>
                </a:lnTo>
                <a:close/>
              </a:path>
            </a:pathLst>
          </a:custGeom>
          <a:solidFill>
            <a:srgbClr val="F1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66277" y="1300057"/>
            <a:ext cx="28155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51125" algn="l"/>
              </a:tabLst>
            </a:pPr>
            <a:r>
              <a:rPr sz="2200" spc="-310" dirty="0">
                <a:solidFill>
                  <a:srgbClr val="FFFFFF"/>
                </a:solidFill>
                <a:latin typeface="Tahoma"/>
                <a:cs typeface="Tahoma"/>
              </a:rPr>
              <a:t>1	</a:t>
            </a:r>
            <a:r>
              <a:rPr sz="2200" spc="-1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94375" y="1233970"/>
            <a:ext cx="513715" cy="513715"/>
          </a:xfrm>
          <a:custGeom>
            <a:avLst/>
            <a:gdLst/>
            <a:ahLst/>
            <a:cxnLst/>
            <a:rect l="l" t="t" r="r" b="b"/>
            <a:pathLst>
              <a:path w="513715" h="513714">
                <a:moveTo>
                  <a:pt x="256649" y="513300"/>
                </a:moveTo>
                <a:lnTo>
                  <a:pt x="210516" y="509165"/>
                </a:lnTo>
                <a:lnTo>
                  <a:pt x="167096" y="497243"/>
                </a:lnTo>
                <a:lnTo>
                  <a:pt x="127113" y="478259"/>
                </a:lnTo>
                <a:lnTo>
                  <a:pt x="91293" y="452939"/>
                </a:lnTo>
                <a:lnTo>
                  <a:pt x="60360" y="422006"/>
                </a:lnTo>
                <a:lnTo>
                  <a:pt x="35040" y="386186"/>
                </a:lnTo>
                <a:lnTo>
                  <a:pt x="16056" y="346203"/>
                </a:lnTo>
                <a:lnTo>
                  <a:pt x="4134" y="302783"/>
                </a:lnTo>
                <a:lnTo>
                  <a:pt x="0" y="256649"/>
                </a:lnTo>
                <a:lnTo>
                  <a:pt x="4134" y="210516"/>
                </a:lnTo>
                <a:lnTo>
                  <a:pt x="16056" y="167096"/>
                </a:lnTo>
                <a:lnTo>
                  <a:pt x="35040" y="127113"/>
                </a:lnTo>
                <a:lnTo>
                  <a:pt x="60360" y="91293"/>
                </a:lnTo>
                <a:lnTo>
                  <a:pt x="91293" y="60360"/>
                </a:lnTo>
                <a:lnTo>
                  <a:pt x="127113" y="35040"/>
                </a:lnTo>
                <a:lnTo>
                  <a:pt x="167096" y="16056"/>
                </a:lnTo>
                <a:lnTo>
                  <a:pt x="210516" y="4134"/>
                </a:lnTo>
                <a:lnTo>
                  <a:pt x="256649" y="0"/>
                </a:lnTo>
                <a:lnTo>
                  <a:pt x="306953" y="4977"/>
                </a:lnTo>
                <a:lnTo>
                  <a:pt x="354865" y="19536"/>
                </a:lnTo>
                <a:lnTo>
                  <a:pt x="399039" y="43120"/>
                </a:lnTo>
                <a:lnTo>
                  <a:pt x="438128" y="75171"/>
                </a:lnTo>
                <a:lnTo>
                  <a:pt x="470179" y="114260"/>
                </a:lnTo>
                <a:lnTo>
                  <a:pt x="493763" y="158434"/>
                </a:lnTo>
                <a:lnTo>
                  <a:pt x="508322" y="206346"/>
                </a:lnTo>
                <a:lnTo>
                  <a:pt x="513299" y="256649"/>
                </a:lnTo>
                <a:lnTo>
                  <a:pt x="509165" y="302783"/>
                </a:lnTo>
                <a:lnTo>
                  <a:pt x="497243" y="346203"/>
                </a:lnTo>
                <a:lnTo>
                  <a:pt x="478259" y="386186"/>
                </a:lnTo>
                <a:lnTo>
                  <a:pt x="452939" y="422006"/>
                </a:lnTo>
                <a:lnTo>
                  <a:pt x="422006" y="452939"/>
                </a:lnTo>
                <a:lnTo>
                  <a:pt x="386186" y="478259"/>
                </a:lnTo>
                <a:lnTo>
                  <a:pt x="346203" y="497243"/>
                </a:lnTo>
                <a:lnTo>
                  <a:pt x="302783" y="509165"/>
                </a:lnTo>
                <a:lnTo>
                  <a:pt x="256649" y="513300"/>
                </a:lnTo>
                <a:close/>
              </a:path>
            </a:pathLst>
          </a:custGeom>
          <a:solidFill>
            <a:srgbClr val="F1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961224" y="1300057"/>
            <a:ext cx="1797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4998" y="2613887"/>
            <a:ext cx="2114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Ensure that the app is compatible with screen readers used by visually impaired users. This involves providing appropriate </a:t>
            </a:r>
            <a:r>
              <a:rPr lang="en-US" sz="1200" dirty="0" smtClean="0">
                <a:solidFill>
                  <a:schemeClr val="bg1"/>
                </a:solidFill>
              </a:rPr>
              <a:t>labels and  </a:t>
            </a:r>
            <a:r>
              <a:rPr lang="en-US" sz="1200" dirty="0">
                <a:solidFill>
                  <a:schemeClr val="bg1"/>
                </a:solidFill>
              </a:rPr>
              <a:t>alt text for images</a:t>
            </a:r>
          </a:p>
        </p:txBody>
      </p:sp>
      <p:sp>
        <p:nvSpPr>
          <p:cNvPr id="17" name="object 6"/>
          <p:cNvSpPr txBox="1"/>
          <p:nvPr/>
        </p:nvSpPr>
        <p:spPr>
          <a:xfrm>
            <a:off x="3324722" y="1833004"/>
            <a:ext cx="2137597" cy="3033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14999"/>
              </a:lnSpc>
              <a:spcBef>
                <a:spcPts val="100"/>
              </a:spcBef>
            </a:pPr>
            <a:r>
              <a:rPr lang="en-US" dirty="0">
                <a:solidFill>
                  <a:schemeClr val="bg1"/>
                </a:solidFill>
              </a:rPr>
              <a:t>Color </a:t>
            </a:r>
            <a:r>
              <a:rPr lang="en-US" dirty="0" smtClean="0">
                <a:solidFill>
                  <a:schemeClr val="bg1"/>
                </a:solidFill>
              </a:rPr>
              <a:t>Contrast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70856" y="2613887"/>
            <a:ext cx="21144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Choose color schemes that provide sufficient contrast between foreground and background elements. This helps users with visual impairments or color blindness to perceive the content more easily.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04023" y="2850365"/>
            <a:ext cx="21144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Maintain a consistent navigation structure and layout throughout the app. Users with cognitive disabilities rely on consistent design patterns to navigate and understand the content</a:t>
            </a:r>
            <a:endParaRPr lang="en-US" sz="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34A8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4974" y="566601"/>
            <a:ext cx="505762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55" dirty="0" smtClean="0">
                <a:solidFill>
                  <a:schemeClr val="bg1"/>
                </a:solidFill>
              </a:rPr>
              <a:t>Affinity Diagram</a:t>
            </a:r>
            <a:endParaRPr b="1" spc="9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3" y="1276350"/>
            <a:ext cx="8352000" cy="298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0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34A8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4974" y="566601"/>
            <a:ext cx="505762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55" dirty="0" smtClean="0">
                <a:solidFill>
                  <a:schemeClr val="bg1"/>
                </a:solidFill>
              </a:rPr>
              <a:t>Paper prototype wizard </a:t>
            </a:r>
            <a:r>
              <a:rPr lang="en-US" b="1" spc="55" dirty="0" err="1" smtClean="0">
                <a:solidFill>
                  <a:schemeClr val="bg1"/>
                </a:solidFill>
              </a:rPr>
              <a:t>oz</a:t>
            </a:r>
            <a:endParaRPr b="1" spc="90" dirty="0">
              <a:solidFill>
                <a:schemeClr val="bg1"/>
              </a:solidFill>
            </a:endParaRPr>
          </a:p>
        </p:txBody>
      </p:sp>
      <p:pic>
        <p:nvPicPr>
          <p:cNvPr id="16" name="paper prototype wizard oz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2667000" y="1763713"/>
            <a:ext cx="3809999" cy="268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0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9AA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705679"/>
            <a:ext cx="4795838" cy="4043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7" y="4841325"/>
            <a:ext cx="464877" cy="156649"/>
          </a:xfrm>
          <a:prstGeom prst="rect">
            <a:avLst/>
          </a:prstGeom>
        </p:spPr>
      </p:pic>
      <p:sp>
        <p:nvSpPr>
          <p:cNvPr id="14" name="object 4"/>
          <p:cNvSpPr txBox="1"/>
          <p:nvPr/>
        </p:nvSpPr>
        <p:spPr>
          <a:xfrm>
            <a:off x="504975" y="2178242"/>
            <a:ext cx="3376295" cy="922047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400" b="1" spc="-5" dirty="0">
                <a:solidFill>
                  <a:srgbClr val="F19900"/>
                </a:solidFill>
                <a:latin typeface="Arial"/>
                <a:cs typeface="Arial"/>
              </a:rPr>
              <a:t>The</a:t>
            </a:r>
            <a:r>
              <a:rPr sz="1400" b="1" spc="-70" dirty="0">
                <a:solidFill>
                  <a:srgbClr val="F19900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F19900"/>
                </a:solidFill>
                <a:latin typeface="Arial"/>
                <a:cs typeface="Arial"/>
              </a:rPr>
              <a:t>problem:</a:t>
            </a:r>
            <a:endParaRPr sz="1400" dirty="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  <a:spcBef>
                <a:spcPts val="125"/>
              </a:spcBef>
            </a:pPr>
            <a:r>
              <a:rPr sz="1200" spc="45" dirty="0">
                <a:latin typeface="Tahoma"/>
                <a:cs typeface="Tahoma"/>
              </a:rPr>
              <a:t>People</a:t>
            </a:r>
            <a:r>
              <a:rPr sz="1200" spc="-75" dirty="0">
                <a:latin typeface="Tahoma"/>
                <a:cs typeface="Tahoma"/>
              </a:rPr>
              <a:t> </a:t>
            </a:r>
            <a:r>
              <a:rPr sz="1200" spc="45" dirty="0" smtClean="0">
                <a:latin typeface="Tahoma"/>
                <a:cs typeface="Tahoma"/>
              </a:rPr>
              <a:t>cannot</a:t>
            </a:r>
            <a:r>
              <a:rPr lang="en-US" sz="1200" spc="-65" dirty="0" smtClean="0">
                <a:latin typeface="Tahoma"/>
                <a:cs typeface="Tahoma"/>
              </a:rPr>
              <a:t> go to physical market because of there bust routines 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15" name="object 5"/>
          <p:cNvSpPr txBox="1">
            <a:spLocks/>
          </p:cNvSpPr>
          <p:nvPr/>
        </p:nvSpPr>
        <p:spPr>
          <a:xfrm>
            <a:off x="504975" y="358852"/>
            <a:ext cx="2362835" cy="843821"/>
          </a:xfrm>
          <a:prstGeom prst="rect">
            <a:avLst/>
          </a:prstGeom>
          <a:effectLst/>
        </p:spPr>
        <p:txBody>
          <a:bodyPr vert="horz" wrap="square" lIns="0" tIns="12700" rIns="0" bIns="0" rtlCol="0" anchor="ctr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b="1" spc="65" dirty="0" smtClean="0">
                <a:solidFill>
                  <a:schemeClr val="bg1"/>
                </a:solidFill>
              </a:rPr>
              <a:t>Projec</a:t>
            </a:r>
            <a:r>
              <a:rPr lang="en-US" b="1" spc="50" dirty="0" smtClean="0">
                <a:solidFill>
                  <a:schemeClr val="bg1"/>
                </a:solidFill>
              </a:rPr>
              <a:t>t</a:t>
            </a:r>
            <a:r>
              <a:rPr lang="en-US" b="1" spc="-135" dirty="0" smtClean="0">
                <a:solidFill>
                  <a:schemeClr val="bg1"/>
                </a:solidFill>
              </a:rPr>
              <a:t> </a:t>
            </a:r>
            <a:r>
              <a:rPr lang="en-US" b="1" spc="65" dirty="0" smtClean="0">
                <a:solidFill>
                  <a:schemeClr val="bg1"/>
                </a:solidFill>
              </a:rPr>
              <a:t>overview</a:t>
            </a:r>
            <a:endParaRPr lang="en-US" b="1" spc="65" dirty="0">
              <a:solidFill>
                <a:schemeClr val="bg1"/>
              </a:solidFill>
            </a:endParaRPr>
          </a:p>
        </p:txBody>
      </p:sp>
      <p:grpSp>
        <p:nvGrpSpPr>
          <p:cNvPr id="16" name="object 6"/>
          <p:cNvGrpSpPr/>
          <p:nvPr/>
        </p:nvGrpSpPr>
        <p:grpSpPr>
          <a:xfrm>
            <a:off x="517674" y="1533999"/>
            <a:ext cx="513715" cy="513715"/>
            <a:chOff x="517674" y="1533999"/>
            <a:chExt cx="513715" cy="513715"/>
          </a:xfrm>
        </p:grpSpPr>
        <p:sp>
          <p:nvSpPr>
            <p:cNvPr id="17" name="object 7"/>
            <p:cNvSpPr/>
            <p:nvPr/>
          </p:nvSpPr>
          <p:spPr>
            <a:xfrm>
              <a:off x="517674" y="1533999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5" h="513714">
                  <a:moveTo>
                    <a:pt x="256649" y="513299"/>
                  </a:moveTo>
                  <a:lnTo>
                    <a:pt x="210516" y="509165"/>
                  </a:lnTo>
                  <a:lnTo>
                    <a:pt x="167096" y="497243"/>
                  </a:lnTo>
                  <a:lnTo>
                    <a:pt x="127113" y="478259"/>
                  </a:lnTo>
                  <a:lnTo>
                    <a:pt x="91293" y="452939"/>
                  </a:lnTo>
                  <a:lnTo>
                    <a:pt x="60360" y="422006"/>
                  </a:lnTo>
                  <a:lnTo>
                    <a:pt x="35040" y="386186"/>
                  </a:lnTo>
                  <a:lnTo>
                    <a:pt x="16056" y="346203"/>
                  </a:lnTo>
                  <a:lnTo>
                    <a:pt x="4134" y="302783"/>
                  </a:lnTo>
                  <a:lnTo>
                    <a:pt x="0" y="256649"/>
                  </a:lnTo>
                  <a:lnTo>
                    <a:pt x="4134" y="210516"/>
                  </a:lnTo>
                  <a:lnTo>
                    <a:pt x="16056" y="167096"/>
                  </a:lnTo>
                  <a:lnTo>
                    <a:pt x="35040" y="127113"/>
                  </a:lnTo>
                  <a:lnTo>
                    <a:pt x="60360" y="91293"/>
                  </a:lnTo>
                  <a:lnTo>
                    <a:pt x="91293" y="60360"/>
                  </a:lnTo>
                  <a:lnTo>
                    <a:pt x="127113" y="35040"/>
                  </a:lnTo>
                  <a:lnTo>
                    <a:pt x="167096" y="16056"/>
                  </a:lnTo>
                  <a:lnTo>
                    <a:pt x="210516" y="4134"/>
                  </a:lnTo>
                  <a:lnTo>
                    <a:pt x="256649" y="0"/>
                  </a:lnTo>
                  <a:lnTo>
                    <a:pt x="306953" y="4977"/>
                  </a:lnTo>
                  <a:lnTo>
                    <a:pt x="354865" y="19536"/>
                  </a:lnTo>
                  <a:lnTo>
                    <a:pt x="399039" y="43120"/>
                  </a:lnTo>
                  <a:lnTo>
                    <a:pt x="438128" y="75170"/>
                  </a:lnTo>
                  <a:lnTo>
                    <a:pt x="470179" y="114260"/>
                  </a:lnTo>
                  <a:lnTo>
                    <a:pt x="493763" y="158434"/>
                  </a:lnTo>
                  <a:lnTo>
                    <a:pt x="508322" y="206346"/>
                  </a:lnTo>
                  <a:lnTo>
                    <a:pt x="513299" y="256649"/>
                  </a:lnTo>
                  <a:lnTo>
                    <a:pt x="509165" y="302783"/>
                  </a:lnTo>
                  <a:lnTo>
                    <a:pt x="497243" y="346203"/>
                  </a:lnTo>
                  <a:lnTo>
                    <a:pt x="478259" y="386186"/>
                  </a:lnTo>
                  <a:lnTo>
                    <a:pt x="452939" y="422006"/>
                  </a:lnTo>
                  <a:lnTo>
                    <a:pt x="422006" y="452939"/>
                  </a:lnTo>
                  <a:lnTo>
                    <a:pt x="386186" y="478259"/>
                  </a:lnTo>
                  <a:lnTo>
                    <a:pt x="346203" y="497243"/>
                  </a:lnTo>
                  <a:lnTo>
                    <a:pt x="302783" y="509165"/>
                  </a:lnTo>
                  <a:lnTo>
                    <a:pt x="256649" y="513299"/>
                  </a:lnTo>
                  <a:close/>
                </a:path>
              </a:pathLst>
            </a:custGeom>
            <a:solidFill>
              <a:srgbClr val="F1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8"/>
            <p:cNvSpPr/>
            <p:nvPr/>
          </p:nvSpPr>
          <p:spPr>
            <a:xfrm>
              <a:off x="640475" y="1656800"/>
              <a:ext cx="267970" cy="267970"/>
            </a:xfrm>
            <a:custGeom>
              <a:avLst/>
              <a:gdLst/>
              <a:ahLst/>
              <a:cxnLst/>
              <a:rect l="l" t="t" r="r" b="b"/>
              <a:pathLst>
                <a:path w="267969" h="267969">
                  <a:moveTo>
                    <a:pt x="133760" y="267700"/>
                  </a:moveTo>
                  <a:lnTo>
                    <a:pt x="93989" y="261635"/>
                  </a:lnTo>
                  <a:lnTo>
                    <a:pt x="59033" y="244871"/>
                  </a:lnTo>
                  <a:lnTo>
                    <a:pt x="30497" y="219010"/>
                  </a:lnTo>
                  <a:lnTo>
                    <a:pt x="10522" y="186016"/>
                  </a:lnTo>
                  <a:lnTo>
                    <a:pt x="698" y="147314"/>
                  </a:lnTo>
                  <a:lnTo>
                    <a:pt x="0" y="133939"/>
                  </a:lnTo>
                  <a:lnTo>
                    <a:pt x="178" y="126983"/>
                  </a:lnTo>
                  <a:lnTo>
                    <a:pt x="8025" y="87925"/>
                  </a:lnTo>
                  <a:lnTo>
                    <a:pt x="26573" y="53860"/>
                  </a:lnTo>
                  <a:lnTo>
                    <a:pt x="53683" y="26573"/>
                  </a:lnTo>
                  <a:lnTo>
                    <a:pt x="87747" y="8203"/>
                  </a:lnTo>
                  <a:lnTo>
                    <a:pt x="126983" y="178"/>
                  </a:lnTo>
                  <a:lnTo>
                    <a:pt x="133760" y="0"/>
                  </a:lnTo>
                  <a:lnTo>
                    <a:pt x="140716" y="178"/>
                  </a:lnTo>
                  <a:lnTo>
                    <a:pt x="179774" y="8203"/>
                  </a:lnTo>
                  <a:lnTo>
                    <a:pt x="213839" y="26573"/>
                  </a:lnTo>
                  <a:lnTo>
                    <a:pt x="241126" y="53860"/>
                  </a:lnTo>
                  <a:lnTo>
                    <a:pt x="249665" y="66880"/>
                  </a:lnTo>
                  <a:lnTo>
                    <a:pt x="120385" y="66880"/>
                  </a:lnTo>
                  <a:lnTo>
                    <a:pt x="120385" y="147314"/>
                  </a:lnTo>
                  <a:lnTo>
                    <a:pt x="267001" y="147314"/>
                  </a:lnTo>
                  <a:lnTo>
                    <a:pt x="266095" y="154270"/>
                  </a:lnTo>
                  <a:lnTo>
                    <a:pt x="265025" y="160869"/>
                  </a:lnTo>
                  <a:lnTo>
                    <a:pt x="263419" y="167289"/>
                  </a:lnTo>
                  <a:lnTo>
                    <a:pt x="261635" y="173710"/>
                  </a:lnTo>
                  <a:lnTo>
                    <a:pt x="261513" y="174067"/>
                  </a:lnTo>
                  <a:lnTo>
                    <a:pt x="120385" y="174067"/>
                  </a:lnTo>
                  <a:lnTo>
                    <a:pt x="120385" y="200819"/>
                  </a:lnTo>
                  <a:lnTo>
                    <a:pt x="249665" y="200819"/>
                  </a:lnTo>
                  <a:lnTo>
                    <a:pt x="248260" y="203316"/>
                  </a:lnTo>
                  <a:lnTo>
                    <a:pt x="223826" y="232922"/>
                  </a:lnTo>
                  <a:lnTo>
                    <a:pt x="191902" y="254502"/>
                  </a:lnTo>
                  <a:lnTo>
                    <a:pt x="154270" y="266095"/>
                  </a:lnTo>
                  <a:lnTo>
                    <a:pt x="140716" y="267521"/>
                  </a:lnTo>
                  <a:lnTo>
                    <a:pt x="133760" y="267700"/>
                  </a:lnTo>
                  <a:close/>
                </a:path>
                <a:path w="267969" h="267969">
                  <a:moveTo>
                    <a:pt x="267001" y="147314"/>
                  </a:moveTo>
                  <a:lnTo>
                    <a:pt x="147314" y="147314"/>
                  </a:lnTo>
                  <a:lnTo>
                    <a:pt x="147314" y="66880"/>
                  </a:lnTo>
                  <a:lnTo>
                    <a:pt x="249665" y="66880"/>
                  </a:lnTo>
                  <a:lnTo>
                    <a:pt x="251470" y="70091"/>
                  </a:lnTo>
                  <a:lnTo>
                    <a:pt x="265025" y="106830"/>
                  </a:lnTo>
                  <a:lnTo>
                    <a:pt x="267700" y="133939"/>
                  </a:lnTo>
                  <a:lnTo>
                    <a:pt x="267521" y="140716"/>
                  </a:lnTo>
                  <a:lnTo>
                    <a:pt x="267001" y="147314"/>
                  </a:lnTo>
                  <a:close/>
                </a:path>
                <a:path w="267969" h="267969">
                  <a:moveTo>
                    <a:pt x="249665" y="200819"/>
                  </a:moveTo>
                  <a:lnTo>
                    <a:pt x="147314" y="200819"/>
                  </a:lnTo>
                  <a:lnTo>
                    <a:pt x="147314" y="174067"/>
                  </a:lnTo>
                  <a:lnTo>
                    <a:pt x="261513" y="174067"/>
                  </a:lnTo>
                  <a:lnTo>
                    <a:pt x="259495" y="179952"/>
                  </a:lnTo>
                  <a:lnTo>
                    <a:pt x="257177" y="186016"/>
                  </a:lnTo>
                  <a:lnTo>
                    <a:pt x="254502" y="191902"/>
                  </a:lnTo>
                  <a:lnTo>
                    <a:pt x="251470" y="197608"/>
                  </a:lnTo>
                  <a:lnTo>
                    <a:pt x="249665" y="2008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9"/>
          <p:cNvSpPr txBox="1"/>
          <p:nvPr/>
        </p:nvSpPr>
        <p:spPr>
          <a:xfrm>
            <a:off x="4559300" y="2178242"/>
            <a:ext cx="3248660" cy="1753044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400" b="1" spc="-5" dirty="0">
                <a:solidFill>
                  <a:srgbClr val="F19900"/>
                </a:solidFill>
                <a:latin typeface="Arial"/>
                <a:cs typeface="Arial"/>
              </a:rPr>
              <a:t>The</a:t>
            </a:r>
            <a:r>
              <a:rPr sz="1400" b="1" spc="-65" dirty="0">
                <a:solidFill>
                  <a:srgbClr val="F19900"/>
                </a:solidFill>
                <a:latin typeface="Arial"/>
                <a:cs typeface="Arial"/>
              </a:rPr>
              <a:t> </a:t>
            </a:r>
            <a:r>
              <a:rPr sz="1400" b="1" spc="-35" dirty="0">
                <a:solidFill>
                  <a:srgbClr val="F19900"/>
                </a:solidFill>
                <a:latin typeface="Arial"/>
                <a:cs typeface="Arial"/>
              </a:rPr>
              <a:t>goal:</a:t>
            </a:r>
            <a:endParaRPr sz="1400" dirty="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  <a:spcBef>
                <a:spcPts val="125"/>
              </a:spcBef>
            </a:pPr>
            <a:r>
              <a:rPr sz="1200" spc="35" dirty="0">
                <a:latin typeface="Tahoma"/>
                <a:cs typeface="Tahoma"/>
              </a:rPr>
              <a:t>Create a </a:t>
            </a:r>
            <a:r>
              <a:rPr sz="1200" spc="45" dirty="0">
                <a:latin typeface="Tahoma"/>
                <a:cs typeface="Tahoma"/>
              </a:rPr>
              <a:t>simple </a:t>
            </a:r>
            <a:r>
              <a:rPr sz="1200" spc="30" dirty="0">
                <a:latin typeface="Tahoma"/>
                <a:cs typeface="Tahoma"/>
              </a:rPr>
              <a:t>user-friendly </a:t>
            </a:r>
            <a:r>
              <a:rPr lang="en-US" sz="1200" spc="35" dirty="0" smtClean="0">
                <a:latin typeface="Tahoma"/>
                <a:cs typeface="Tahoma"/>
              </a:rPr>
              <a:t>e-commerce app for the super market so that </a:t>
            </a:r>
            <a:r>
              <a:rPr lang="en-US" sz="1200" spc="50" dirty="0">
                <a:latin typeface="Tahoma"/>
                <a:cs typeface="Tahoma"/>
              </a:rPr>
              <a:t>c</a:t>
            </a:r>
            <a:r>
              <a:rPr lang="en-US" sz="1200" spc="50" dirty="0" smtClean="0">
                <a:latin typeface="Tahoma"/>
                <a:cs typeface="Tahoma"/>
              </a:rPr>
              <a:t>ustomers </a:t>
            </a:r>
            <a:r>
              <a:rPr lang="en-US" sz="1200" spc="50" dirty="0">
                <a:latin typeface="Tahoma"/>
                <a:cs typeface="Tahoma"/>
              </a:rPr>
              <a:t>can buy their preferred items from the comfort of their homes and have their orders delivered right to their doorstep</a:t>
            </a:r>
            <a:endParaRPr sz="1200" spc="50" dirty="0">
              <a:latin typeface="Tahoma"/>
              <a:cs typeface="Tahoma"/>
            </a:endParaRPr>
          </a:p>
        </p:txBody>
      </p:sp>
      <p:grpSp>
        <p:nvGrpSpPr>
          <p:cNvPr id="20" name="object 10"/>
          <p:cNvGrpSpPr/>
          <p:nvPr/>
        </p:nvGrpSpPr>
        <p:grpSpPr>
          <a:xfrm>
            <a:off x="4572000" y="1533999"/>
            <a:ext cx="513715" cy="513715"/>
            <a:chOff x="4572000" y="1533999"/>
            <a:chExt cx="513715" cy="513715"/>
          </a:xfrm>
        </p:grpSpPr>
        <p:sp>
          <p:nvSpPr>
            <p:cNvPr id="21" name="object 11"/>
            <p:cNvSpPr/>
            <p:nvPr/>
          </p:nvSpPr>
          <p:spPr>
            <a:xfrm>
              <a:off x="4572000" y="1533999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4" h="513714">
                  <a:moveTo>
                    <a:pt x="256649" y="513299"/>
                  </a:moveTo>
                  <a:lnTo>
                    <a:pt x="210516" y="509165"/>
                  </a:lnTo>
                  <a:lnTo>
                    <a:pt x="167096" y="497243"/>
                  </a:lnTo>
                  <a:lnTo>
                    <a:pt x="127113" y="478259"/>
                  </a:lnTo>
                  <a:lnTo>
                    <a:pt x="91293" y="452939"/>
                  </a:lnTo>
                  <a:lnTo>
                    <a:pt x="60360" y="422006"/>
                  </a:lnTo>
                  <a:lnTo>
                    <a:pt x="35040" y="386186"/>
                  </a:lnTo>
                  <a:lnTo>
                    <a:pt x="16056" y="346203"/>
                  </a:lnTo>
                  <a:lnTo>
                    <a:pt x="4134" y="302783"/>
                  </a:lnTo>
                  <a:lnTo>
                    <a:pt x="0" y="256649"/>
                  </a:lnTo>
                  <a:lnTo>
                    <a:pt x="4134" y="210516"/>
                  </a:lnTo>
                  <a:lnTo>
                    <a:pt x="16056" y="167096"/>
                  </a:lnTo>
                  <a:lnTo>
                    <a:pt x="35040" y="127113"/>
                  </a:lnTo>
                  <a:lnTo>
                    <a:pt x="60360" y="91293"/>
                  </a:lnTo>
                  <a:lnTo>
                    <a:pt x="91293" y="60360"/>
                  </a:lnTo>
                  <a:lnTo>
                    <a:pt x="127113" y="35040"/>
                  </a:lnTo>
                  <a:lnTo>
                    <a:pt x="167096" y="16056"/>
                  </a:lnTo>
                  <a:lnTo>
                    <a:pt x="210516" y="4134"/>
                  </a:lnTo>
                  <a:lnTo>
                    <a:pt x="256649" y="0"/>
                  </a:lnTo>
                  <a:lnTo>
                    <a:pt x="306953" y="4977"/>
                  </a:lnTo>
                  <a:lnTo>
                    <a:pt x="354865" y="19536"/>
                  </a:lnTo>
                  <a:lnTo>
                    <a:pt x="399039" y="43120"/>
                  </a:lnTo>
                  <a:lnTo>
                    <a:pt x="438128" y="75170"/>
                  </a:lnTo>
                  <a:lnTo>
                    <a:pt x="470179" y="114260"/>
                  </a:lnTo>
                  <a:lnTo>
                    <a:pt x="493763" y="158434"/>
                  </a:lnTo>
                  <a:lnTo>
                    <a:pt x="508322" y="206346"/>
                  </a:lnTo>
                  <a:lnTo>
                    <a:pt x="513299" y="256649"/>
                  </a:lnTo>
                  <a:lnTo>
                    <a:pt x="509165" y="302783"/>
                  </a:lnTo>
                  <a:lnTo>
                    <a:pt x="497243" y="346203"/>
                  </a:lnTo>
                  <a:lnTo>
                    <a:pt x="478259" y="386186"/>
                  </a:lnTo>
                  <a:lnTo>
                    <a:pt x="452939" y="422006"/>
                  </a:lnTo>
                  <a:lnTo>
                    <a:pt x="422006" y="452939"/>
                  </a:lnTo>
                  <a:lnTo>
                    <a:pt x="386186" y="478259"/>
                  </a:lnTo>
                  <a:lnTo>
                    <a:pt x="346203" y="497243"/>
                  </a:lnTo>
                  <a:lnTo>
                    <a:pt x="302783" y="509165"/>
                  </a:lnTo>
                  <a:lnTo>
                    <a:pt x="256649" y="513299"/>
                  </a:lnTo>
                  <a:close/>
                </a:path>
              </a:pathLst>
            </a:custGeom>
            <a:solidFill>
              <a:srgbClr val="F1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2"/>
            <p:cNvSpPr/>
            <p:nvPr/>
          </p:nvSpPr>
          <p:spPr>
            <a:xfrm>
              <a:off x="4684213" y="1653525"/>
              <a:ext cx="288925" cy="274320"/>
            </a:xfrm>
            <a:custGeom>
              <a:avLst/>
              <a:gdLst/>
              <a:ahLst/>
              <a:cxnLst/>
              <a:rect l="l" t="t" r="r" b="b"/>
              <a:pathLst>
                <a:path w="288925" h="274319">
                  <a:moveTo>
                    <a:pt x="233310" y="273973"/>
                  </a:moveTo>
                  <a:lnTo>
                    <a:pt x="144298" y="220393"/>
                  </a:lnTo>
                  <a:lnTo>
                    <a:pt x="55286" y="273973"/>
                  </a:lnTo>
                  <a:lnTo>
                    <a:pt x="78783" y="172890"/>
                  </a:lnTo>
                  <a:lnTo>
                    <a:pt x="0" y="104397"/>
                  </a:lnTo>
                  <a:lnTo>
                    <a:pt x="103662" y="95835"/>
                  </a:lnTo>
                  <a:lnTo>
                    <a:pt x="144298" y="0"/>
                  </a:lnTo>
                  <a:lnTo>
                    <a:pt x="184934" y="95835"/>
                  </a:lnTo>
                  <a:lnTo>
                    <a:pt x="288597" y="104397"/>
                  </a:lnTo>
                  <a:lnTo>
                    <a:pt x="209813" y="172890"/>
                  </a:lnTo>
                  <a:lnTo>
                    <a:pt x="233310" y="273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2449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7" y="4841325"/>
            <a:ext cx="464877" cy="156649"/>
          </a:xfrm>
          <a:prstGeom prst="rect">
            <a:avLst/>
          </a:prstGeom>
        </p:spPr>
      </p:pic>
      <p:sp>
        <p:nvSpPr>
          <p:cNvPr id="14" name="object 4"/>
          <p:cNvSpPr txBox="1"/>
          <p:nvPr/>
        </p:nvSpPr>
        <p:spPr>
          <a:xfrm>
            <a:off x="504975" y="2178242"/>
            <a:ext cx="3236595" cy="92964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400" b="1" spc="40" dirty="0">
                <a:solidFill>
                  <a:srgbClr val="F19900"/>
                </a:solidFill>
                <a:latin typeface="Arial"/>
                <a:cs typeface="Arial"/>
              </a:rPr>
              <a:t>My</a:t>
            </a:r>
            <a:r>
              <a:rPr sz="1400" b="1" spc="-70" dirty="0">
                <a:solidFill>
                  <a:srgbClr val="F199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19900"/>
                </a:solidFill>
                <a:latin typeface="Arial"/>
                <a:cs typeface="Arial"/>
              </a:rPr>
              <a:t>role:</a:t>
            </a:r>
            <a:endParaRPr sz="1400" dirty="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  <a:spcBef>
                <a:spcPts val="125"/>
              </a:spcBef>
            </a:pPr>
            <a:r>
              <a:rPr sz="1200" spc="40" dirty="0">
                <a:latin typeface="Tahoma"/>
                <a:cs typeface="Tahoma"/>
              </a:rPr>
              <a:t>Lead</a:t>
            </a:r>
            <a:r>
              <a:rPr sz="1200" spc="-75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UX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designer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65" dirty="0">
                <a:latin typeface="Tahoma"/>
                <a:cs typeface="Tahoma"/>
              </a:rPr>
              <a:t>&amp;</a:t>
            </a:r>
            <a:r>
              <a:rPr sz="1200" spc="-75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UX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researcher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in</a:t>
            </a:r>
            <a:r>
              <a:rPr sz="1200" spc="-7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creating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55" dirty="0">
                <a:latin typeface="Tahoma"/>
                <a:cs typeface="Tahoma"/>
              </a:rPr>
              <a:t>app</a:t>
            </a:r>
            <a:r>
              <a:rPr sz="1200" spc="-75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for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lang="en-US" sz="1200" spc="30" dirty="0" smtClean="0">
                <a:latin typeface="Tahoma"/>
                <a:cs typeface="Tahoma"/>
              </a:rPr>
              <a:t>Thrive Mart Super Market</a:t>
            </a:r>
            <a:r>
              <a:rPr sz="1200" spc="20" dirty="0" smtClean="0">
                <a:latin typeface="Tahoma"/>
                <a:cs typeface="Tahoma"/>
              </a:rPr>
              <a:t>.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15" name="object 5"/>
          <p:cNvSpPr txBox="1">
            <a:spLocks noGrp="1"/>
          </p:cNvSpPr>
          <p:nvPr>
            <p:ph type="title"/>
          </p:nvPr>
        </p:nvSpPr>
        <p:spPr>
          <a:xfrm>
            <a:off x="896324" y="464744"/>
            <a:ext cx="236283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65" dirty="0">
                <a:solidFill>
                  <a:schemeClr val="bg1"/>
                </a:solidFill>
              </a:rPr>
              <a:t>Projec</a:t>
            </a:r>
            <a:r>
              <a:rPr b="1" spc="50" dirty="0">
                <a:solidFill>
                  <a:schemeClr val="bg1"/>
                </a:solidFill>
              </a:rPr>
              <a:t>t</a:t>
            </a:r>
            <a:r>
              <a:rPr b="1" spc="-135" dirty="0">
                <a:solidFill>
                  <a:schemeClr val="bg1"/>
                </a:solidFill>
              </a:rPr>
              <a:t> </a:t>
            </a:r>
            <a:r>
              <a:rPr b="1" spc="65" dirty="0">
                <a:solidFill>
                  <a:schemeClr val="bg1"/>
                </a:solidFill>
              </a:rPr>
              <a:t>overview</a:t>
            </a:r>
          </a:p>
        </p:txBody>
      </p:sp>
      <p:grpSp>
        <p:nvGrpSpPr>
          <p:cNvPr id="16" name="object 6"/>
          <p:cNvGrpSpPr/>
          <p:nvPr/>
        </p:nvGrpSpPr>
        <p:grpSpPr>
          <a:xfrm>
            <a:off x="517674" y="1533999"/>
            <a:ext cx="513715" cy="513715"/>
            <a:chOff x="517674" y="1533999"/>
            <a:chExt cx="513715" cy="513715"/>
          </a:xfrm>
        </p:grpSpPr>
        <p:sp>
          <p:nvSpPr>
            <p:cNvPr id="17" name="object 7"/>
            <p:cNvSpPr/>
            <p:nvPr/>
          </p:nvSpPr>
          <p:spPr>
            <a:xfrm>
              <a:off x="517674" y="1533999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5" h="513714">
                  <a:moveTo>
                    <a:pt x="256649" y="513299"/>
                  </a:moveTo>
                  <a:lnTo>
                    <a:pt x="210516" y="509165"/>
                  </a:lnTo>
                  <a:lnTo>
                    <a:pt x="167096" y="497243"/>
                  </a:lnTo>
                  <a:lnTo>
                    <a:pt x="127113" y="478259"/>
                  </a:lnTo>
                  <a:lnTo>
                    <a:pt x="91293" y="452939"/>
                  </a:lnTo>
                  <a:lnTo>
                    <a:pt x="60360" y="422006"/>
                  </a:lnTo>
                  <a:lnTo>
                    <a:pt x="35040" y="386186"/>
                  </a:lnTo>
                  <a:lnTo>
                    <a:pt x="16056" y="346203"/>
                  </a:lnTo>
                  <a:lnTo>
                    <a:pt x="4134" y="302783"/>
                  </a:lnTo>
                  <a:lnTo>
                    <a:pt x="0" y="256649"/>
                  </a:lnTo>
                  <a:lnTo>
                    <a:pt x="4134" y="210516"/>
                  </a:lnTo>
                  <a:lnTo>
                    <a:pt x="16056" y="167096"/>
                  </a:lnTo>
                  <a:lnTo>
                    <a:pt x="35040" y="127113"/>
                  </a:lnTo>
                  <a:lnTo>
                    <a:pt x="60360" y="91293"/>
                  </a:lnTo>
                  <a:lnTo>
                    <a:pt x="91293" y="60360"/>
                  </a:lnTo>
                  <a:lnTo>
                    <a:pt x="127113" y="35040"/>
                  </a:lnTo>
                  <a:lnTo>
                    <a:pt x="167096" y="16056"/>
                  </a:lnTo>
                  <a:lnTo>
                    <a:pt x="210516" y="4134"/>
                  </a:lnTo>
                  <a:lnTo>
                    <a:pt x="256649" y="0"/>
                  </a:lnTo>
                  <a:lnTo>
                    <a:pt x="306953" y="4977"/>
                  </a:lnTo>
                  <a:lnTo>
                    <a:pt x="354865" y="19536"/>
                  </a:lnTo>
                  <a:lnTo>
                    <a:pt x="399039" y="43120"/>
                  </a:lnTo>
                  <a:lnTo>
                    <a:pt x="438128" y="75170"/>
                  </a:lnTo>
                  <a:lnTo>
                    <a:pt x="470179" y="114260"/>
                  </a:lnTo>
                  <a:lnTo>
                    <a:pt x="493763" y="158434"/>
                  </a:lnTo>
                  <a:lnTo>
                    <a:pt x="508322" y="206346"/>
                  </a:lnTo>
                  <a:lnTo>
                    <a:pt x="513299" y="256649"/>
                  </a:lnTo>
                  <a:lnTo>
                    <a:pt x="509165" y="302783"/>
                  </a:lnTo>
                  <a:lnTo>
                    <a:pt x="497243" y="346203"/>
                  </a:lnTo>
                  <a:lnTo>
                    <a:pt x="478259" y="386186"/>
                  </a:lnTo>
                  <a:lnTo>
                    <a:pt x="452939" y="422006"/>
                  </a:lnTo>
                  <a:lnTo>
                    <a:pt x="422006" y="452939"/>
                  </a:lnTo>
                  <a:lnTo>
                    <a:pt x="386186" y="478259"/>
                  </a:lnTo>
                  <a:lnTo>
                    <a:pt x="346203" y="497243"/>
                  </a:lnTo>
                  <a:lnTo>
                    <a:pt x="302783" y="509165"/>
                  </a:lnTo>
                  <a:lnTo>
                    <a:pt x="256649" y="513299"/>
                  </a:lnTo>
                  <a:close/>
                </a:path>
              </a:pathLst>
            </a:custGeom>
            <a:solidFill>
              <a:srgbClr val="F1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8"/>
            <p:cNvSpPr/>
            <p:nvPr/>
          </p:nvSpPr>
          <p:spPr>
            <a:xfrm>
              <a:off x="645441" y="1662439"/>
              <a:ext cx="257810" cy="256540"/>
            </a:xfrm>
            <a:custGeom>
              <a:avLst/>
              <a:gdLst/>
              <a:ahLst/>
              <a:cxnLst/>
              <a:rect l="l" t="t" r="r" b="b"/>
              <a:pathLst>
                <a:path w="257809" h="256539">
                  <a:moveTo>
                    <a:pt x="128121" y="128058"/>
                  </a:moveTo>
                  <a:lnTo>
                    <a:pt x="102929" y="122973"/>
                  </a:lnTo>
                  <a:lnTo>
                    <a:pt x="82423" y="109175"/>
                  </a:lnTo>
                  <a:lnTo>
                    <a:pt x="68788" y="88849"/>
                  </a:lnTo>
                  <a:lnTo>
                    <a:pt x="64212" y="64180"/>
                  </a:lnTo>
                  <a:lnTo>
                    <a:pt x="69299" y="39337"/>
                  </a:lnTo>
                  <a:lnTo>
                    <a:pt x="83104" y="18921"/>
                  </a:lnTo>
                  <a:lnTo>
                    <a:pt x="103440" y="5089"/>
                  </a:lnTo>
                  <a:lnTo>
                    <a:pt x="128121" y="0"/>
                  </a:lnTo>
                  <a:lnTo>
                    <a:pt x="152977" y="4962"/>
                  </a:lnTo>
                  <a:lnTo>
                    <a:pt x="173403" y="18580"/>
                  </a:lnTo>
                  <a:lnTo>
                    <a:pt x="187241" y="38954"/>
                  </a:lnTo>
                  <a:lnTo>
                    <a:pt x="192333" y="64180"/>
                  </a:lnTo>
                  <a:lnTo>
                    <a:pt x="187369" y="88849"/>
                  </a:lnTo>
                  <a:lnTo>
                    <a:pt x="173743" y="109175"/>
                  </a:lnTo>
                  <a:lnTo>
                    <a:pt x="153360" y="122973"/>
                  </a:lnTo>
                  <a:lnTo>
                    <a:pt x="128121" y="128058"/>
                  </a:lnTo>
                  <a:close/>
                </a:path>
                <a:path w="257809" h="256539">
                  <a:moveTo>
                    <a:pt x="257454" y="256117"/>
                  </a:moveTo>
                  <a:lnTo>
                    <a:pt x="0" y="256117"/>
                  </a:lnTo>
                  <a:lnTo>
                    <a:pt x="0" y="223422"/>
                  </a:lnTo>
                  <a:lnTo>
                    <a:pt x="14013" y="195607"/>
                  </a:lnTo>
                  <a:lnTo>
                    <a:pt x="48045" y="175740"/>
                  </a:lnTo>
                  <a:lnTo>
                    <a:pt x="90085" y="163820"/>
                  </a:lnTo>
                  <a:lnTo>
                    <a:pt x="128121" y="159846"/>
                  </a:lnTo>
                  <a:lnTo>
                    <a:pt x="166218" y="163947"/>
                  </a:lnTo>
                  <a:lnTo>
                    <a:pt x="208462" y="176081"/>
                  </a:lnTo>
                  <a:lnTo>
                    <a:pt x="242868" y="195990"/>
                  </a:lnTo>
                  <a:lnTo>
                    <a:pt x="257454" y="223422"/>
                  </a:lnTo>
                  <a:lnTo>
                    <a:pt x="257454" y="2561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9"/>
          <p:cNvSpPr txBox="1"/>
          <p:nvPr/>
        </p:nvSpPr>
        <p:spPr>
          <a:xfrm>
            <a:off x="4559300" y="2178242"/>
            <a:ext cx="3336925" cy="120396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400" b="1" spc="-25" dirty="0">
                <a:solidFill>
                  <a:srgbClr val="F19900"/>
                </a:solidFill>
                <a:latin typeface="Arial"/>
                <a:cs typeface="Arial"/>
              </a:rPr>
              <a:t>Responsibilities:</a:t>
            </a:r>
            <a:endParaRPr sz="1400" dirty="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  <a:spcBef>
                <a:spcPts val="125"/>
              </a:spcBef>
            </a:pPr>
            <a:r>
              <a:rPr sz="1200" spc="55" dirty="0">
                <a:latin typeface="Tahoma"/>
                <a:cs typeface="Tahoma"/>
              </a:rPr>
              <a:t>User </a:t>
            </a:r>
            <a:r>
              <a:rPr sz="1200" spc="25" dirty="0">
                <a:latin typeface="Tahoma"/>
                <a:cs typeface="Tahoma"/>
              </a:rPr>
              <a:t>research, </a:t>
            </a:r>
            <a:r>
              <a:rPr sz="1200" spc="40" dirty="0">
                <a:latin typeface="Tahoma"/>
                <a:cs typeface="Tahoma"/>
              </a:rPr>
              <a:t>conducting </a:t>
            </a:r>
            <a:r>
              <a:rPr sz="1200" spc="20" dirty="0">
                <a:latin typeface="Tahoma"/>
                <a:cs typeface="Tahoma"/>
              </a:rPr>
              <a:t>interviews, 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wireframing,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low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50" dirty="0">
                <a:latin typeface="Tahoma"/>
                <a:cs typeface="Tahoma"/>
              </a:rPr>
              <a:t>and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high-ﬁdelity</a:t>
            </a:r>
            <a:r>
              <a:rPr sz="1200" spc="22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prototyping,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design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iterations,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50" dirty="0">
                <a:latin typeface="Tahoma"/>
                <a:cs typeface="Tahoma"/>
              </a:rPr>
              <a:t>and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ensuring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accessibility.</a:t>
            </a:r>
            <a:endParaRPr sz="1200" dirty="0">
              <a:latin typeface="Tahoma"/>
              <a:cs typeface="Tahoma"/>
            </a:endParaRPr>
          </a:p>
        </p:txBody>
      </p:sp>
      <p:grpSp>
        <p:nvGrpSpPr>
          <p:cNvPr id="20" name="object 10"/>
          <p:cNvGrpSpPr/>
          <p:nvPr/>
        </p:nvGrpSpPr>
        <p:grpSpPr>
          <a:xfrm>
            <a:off x="4572000" y="1533999"/>
            <a:ext cx="513715" cy="513715"/>
            <a:chOff x="4572000" y="1533999"/>
            <a:chExt cx="513715" cy="513715"/>
          </a:xfrm>
        </p:grpSpPr>
        <p:sp>
          <p:nvSpPr>
            <p:cNvPr id="21" name="object 11"/>
            <p:cNvSpPr/>
            <p:nvPr/>
          </p:nvSpPr>
          <p:spPr>
            <a:xfrm>
              <a:off x="4572000" y="1533999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4" h="513714">
                  <a:moveTo>
                    <a:pt x="256649" y="513299"/>
                  </a:moveTo>
                  <a:lnTo>
                    <a:pt x="210516" y="509165"/>
                  </a:lnTo>
                  <a:lnTo>
                    <a:pt x="167096" y="497243"/>
                  </a:lnTo>
                  <a:lnTo>
                    <a:pt x="127113" y="478259"/>
                  </a:lnTo>
                  <a:lnTo>
                    <a:pt x="91293" y="452939"/>
                  </a:lnTo>
                  <a:lnTo>
                    <a:pt x="60360" y="422006"/>
                  </a:lnTo>
                  <a:lnTo>
                    <a:pt x="35040" y="386186"/>
                  </a:lnTo>
                  <a:lnTo>
                    <a:pt x="16056" y="346203"/>
                  </a:lnTo>
                  <a:lnTo>
                    <a:pt x="4134" y="302783"/>
                  </a:lnTo>
                  <a:lnTo>
                    <a:pt x="0" y="256649"/>
                  </a:lnTo>
                  <a:lnTo>
                    <a:pt x="4134" y="210516"/>
                  </a:lnTo>
                  <a:lnTo>
                    <a:pt x="16056" y="167096"/>
                  </a:lnTo>
                  <a:lnTo>
                    <a:pt x="35040" y="127113"/>
                  </a:lnTo>
                  <a:lnTo>
                    <a:pt x="60360" y="91293"/>
                  </a:lnTo>
                  <a:lnTo>
                    <a:pt x="91293" y="60360"/>
                  </a:lnTo>
                  <a:lnTo>
                    <a:pt x="127113" y="35040"/>
                  </a:lnTo>
                  <a:lnTo>
                    <a:pt x="167096" y="16056"/>
                  </a:lnTo>
                  <a:lnTo>
                    <a:pt x="210516" y="4134"/>
                  </a:lnTo>
                  <a:lnTo>
                    <a:pt x="256649" y="0"/>
                  </a:lnTo>
                  <a:lnTo>
                    <a:pt x="306953" y="4977"/>
                  </a:lnTo>
                  <a:lnTo>
                    <a:pt x="354865" y="19536"/>
                  </a:lnTo>
                  <a:lnTo>
                    <a:pt x="399039" y="43120"/>
                  </a:lnTo>
                  <a:lnTo>
                    <a:pt x="438128" y="75170"/>
                  </a:lnTo>
                  <a:lnTo>
                    <a:pt x="470179" y="114260"/>
                  </a:lnTo>
                  <a:lnTo>
                    <a:pt x="493763" y="158434"/>
                  </a:lnTo>
                  <a:lnTo>
                    <a:pt x="508322" y="206346"/>
                  </a:lnTo>
                  <a:lnTo>
                    <a:pt x="513299" y="256649"/>
                  </a:lnTo>
                  <a:lnTo>
                    <a:pt x="509165" y="302783"/>
                  </a:lnTo>
                  <a:lnTo>
                    <a:pt x="497243" y="346203"/>
                  </a:lnTo>
                  <a:lnTo>
                    <a:pt x="478259" y="386186"/>
                  </a:lnTo>
                  <a:lnTo>
                    <a:pt x="452939" y="422006"/>
                  </a:lnTo>
                  <a:lnTo>
                    <a:pt x="422006" y="452939"/>
                  </a:lnTo>
                  <a:lnTo>
                    <a:pt x="386186" y="478259"/>
                  </a:lnTo>
                  <a:lnTo>
                    <a:pt x="346203" y="497243"/>
                  </a:lnTo>
                  <a:lnTo>
                    <a:pt x="302783" y="509165"/>
                  </a:lnTo>
                  <a:lnTo>
                    <a:pt x="256649" y="513299"/>
                  </a:lnTo>
                  <a:close/>
                </a:path>
              </a:pathLst>
            </a:custGeom>
            <a:solidFill>
              <a:srgbClr val="F1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2"/>
            <p:cNvSpPr/>
            <p:nvPr/>
          </p:nvSpPr>
          <p:spPr>
            <a:xfrm>
              <a:off x="4685677" y="1710791"/>
              <a:ext cx="285750" cy="160020"/>
            </a:xfrm>
            <a:custGeom>
              <a:avLst/>
              <a:gdLst/>
              <a:ahLst/>
              <a:cxnLst/>
              <a:rect l="l" t="t" r="r" b="b"/>
              <a:pathLst>
                <a:path w="285750" h="160019">
                  <a:moveTo>
                    <a:pt x="31915" y="127850"/>
                  </a:moveTo>
                  <a:lnTo>
                    <a:pt x="0" y="127850"/>
                  </a:lnTo>
                  <a:lnTo>
                    <a:pt x="0" y="159435"/>
                  </a:lnTo>
                  <a:lnTo>
                    <a:pt x="31915" y="159435"/>
                  </a:lnTo>
                  <a:lnTo>
                    <a:pt x="31915" y="127850"/>
                  </a:lnTo>
                  <a:close/>
                </a:path>
                <a:path w="285750" h="160019">
                  <a:moveTo>
                    <a:pt x="31915" y="64376"/>
                  </a:moveTo>
                  <a:lnTo>
                    <a:pt x="0" y="64376"/>
                  </a:lnTo>
                  <a:lnTo>
                    <a:pt x="0" y="95961"/>
                  </a:lnTo>
                  <a:lnTo>
                    <a:pt x="31915" y="95961"/>
                  </a:lnTo>
                  <a:lnTo>
                    <a:pt x="31915" y="64376"/>
                  </a:lnTo>
                  <a:close/>
                </a:path>
                <a:path w="285750" h="160019">
                  <a:moveTo>
                    <a:pt x="31915" y="0"/>
                  </a:moveTo>
                  <a:lnTo>
                    <a:pt x="0" y="0"/>
                  </a:lnTo>
                  <a:lnTo>
                    <a:pt x="0" y="31889"/>
                  </a:lnTo>
                  <a:lnTo>
                    <a:pt x="31915" y="31889"/>
                  </a:lnTo>
                  <a:lnTo>
                    <a:pt x="31915" y="0"/>
                  </a:lnTo>
                  <a:close/>
                </a:path>
                <a:path w="285750" h="160019">
                  <a:moveTo>
                    <a:pt x="285635" y="127850"/>
                  </a:moveTo>
                  <a:lnTo>
                    <a:pt x="63512" y="127850"/>
                  </a:lnTo>
                  <a:lnTo>
                    <a:pt x="63512" y="159435"/>
                  </a:lnTo>
                  <a:lnTo>
                    <a:pt x="285635" y="159435"/>
                  </a:lnTo>
                  <a:lnTo>
                    <a:pt x="285635" y="127850"/>
                  </a:lnTo>
                  <a:close/>
                </a:path>
                <a:path w="285750" h="160019">
                  <a:moveTo>
                    <a:pt x="285635" y="64376"/>
                  </a:moveTo>
                  <a:lnTo>
                    <a:pt x="63512" y="64376"/>
                  </a:lnTo>
                  <a:lnTo>
                    <a:pt x="63512" y="95961"/>
                  </a:lnTo>
                  <a:lnTo>
                    <a:pt x="285635" y="95961"/>
                  </a:lnTo>
                  <a:lnTo>
                    <a:pt x="285635" y="64376"/>
                  </a:lnTo>
                  <a:close/>
                </a:path>
                <a:path w="285750" h="160019">
                  <a:moveTo>
                    <a:pt x="285635" y="0"/>
                  </a:moveTo>
                  <a:lnTo>
                    <a:pt x="63512" y="0"/>
                  </a:lnTo>
                  <a:lnTo>
                    <a:pt x="63512" y="31889"/>
                  </a:lnTo>
                  <a:lnTo>
                    <a:pt x="285635" y="31889"/>
                  </a:lnTo>
                  <a:lnTo>
                    <a:pt x="2856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84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740557"/>
            <a:ext cx="3079100" cy="9502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30"/>
              </a:spcBef>
            </a:pPr>
            <a:r>
              <a:rPr b="1" spc="95" dirty="0">
                <a:solidFill>
                  <a:schemeClr val="bg1"/>
                </a:solidFill>
              </a:rPr>
              <a:t>Understanding</a:t>
            </a:r>
          </a:p>
          <a:p>
            <a:pPr marR="6350" algn="r">
              <a:lnSpc>
                <a:spcPct val="100000"/>
              </a:lnSpc>
              <a:spcBef>
                <a:spcPts val="430"/>
              </a:spcBef>
            </a:pPr>
            <a:r>
              <a:rPr b="1" spc="80" dirty="0">
                <a:solidFill>
                  <a:schemeClr val="bg1"/>
                </a:solidFill>
              </a:rPr>
              <a:t>th</a:t>
            </a:r>
            <a:r>
              <a:rPr b="1" spc="100" dirty="0">
                <a:solidFill>
                  <a:schemeClr val="bg1"/>
                </a:solidFill>
              </a:rPr>
              <a:t>e</a:t>
            </a:r>
            <a:r>
              <a:rPr b="1" spc="-135" dirty="0">
                <a:solidFill>
                  <a:schemeClr val="bg1"/>
                </a:solidFill>
              </a:rPr>
              <a:t> </a:t>
            </a:r>
            <a:r>
              <a:rPr b="1" spc="95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6718" y="1846083"/>
            <a:ext cx="3789482" cy="972061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940"/>
              </a:spcBef>
              <a:buFont typeface="Microsoft Sans Serif"/>
              <a:buChar char="●"/>
              <a:tabLst>
                <a:tab pos="347980" algn="l"/>
                <a:tab pos="349250" algn="l"/>
              </a:tabLst>
            </a:pPr>
            <a:r>
              <a:rPr sz="1400" spc="65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Tahoma"/>
                <a:cs typeface="Tahoma"/>
              </a:rPr>
              <a:t>research</a:t>
            </a:r>
            <a:endParaRPr sz="1400" dirty="0">
              <a:latin typeface="Tahoma"/>
              <a:cs typeface="Tahoma"/>
            </a:endParaRPr>
          </a:p>
          <a:p>
            <a:pPr marL="348615" indent="-336550">
              <a:lnSpc>
                <a:spcPct val="100000"/>
              </a:lnSpc>
              <a:spcBef>
                <a:spcPts val="840"/>
              </a:spcBef>
              <a:buFont typeface="Microsoft Sans Serif"/>
              <a:buChar char="●"/>
              <a:tabLst>
                <a:tab pos="347980" algn="l"/>
                <a:tab pos="349250" algn="l"/>
              </a:tabLst>
            </a:pPr>
            <a:r>
              <a:rPr sz="1400" spc="50" dirty="0" smtClean="0">
                <a:solidFill>
                  <a:srgbClr val="FFFFFF"/>
                </a:solidFill>
                <a:latin typeface="Tahoma"/>
                <a:cs typeface="Tahoma"/>
              </a:rPr>
              <a:t>Personas</a:t>
            </a:r>
            <a:endParaRPr lang="en-US" sz="1400" spc="50" dirty="0" smtClean="0">
              <a:solidFill>
                <a:srgbClr val="FFFFFF"/>
              </a:solidFill>
              <a:latin typeface="Tahoma"/>
              <a:cs typeface="Tahoma"/>
            </a:endParaRPr>
          </a:p>
          <a:p>
            <a:pPr marL="348615" indent="-336550">
              <a:lnSpc>
                <a:spcPct val="100000"/>
              </a:lnSpc>
              <a:spcBef>
                <a:spcPts val="840"/>
              </a:spcBef>
              <a:buFont typeface="Microsoft Sans Serif"/>
              <a:buChar char="●"/>
              <a:tabLst>
                <a:tab pos="347980" algn="l"/>
                <a:tab pos="349250" algn="l"/>
              </a:tabLst>
            </a:pPr>
            <a:r>
              <a:rPr lang="en-US" sz="1400" spc="50" dirty="0" smtClean="0">
                <a:solidFill>
                  <a:srgbClr val="FFFFFF"/>
                </a:solidFill>
                <a:latin typeface="Tahoma"/>
                <a:cs typeface="Tahoma"/>
              </a:rPr>
              <a:t>Story Boarding (Big Picture, Close Up)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60100" y="1032149"/>
            <a:ext cx="36830" cy="3079750"/>
          </a:xfrm>
          <a:custGeom>
            <a:avLst/>
            <a:gdLst/>
            <a:ahLst/>
            <a:cxnLst/>
            <a:rect l="l" t="t" r="r" b="b"/>
            <a:pathLst>
              <a:path w="36829" h="3079750">
                <a:moveTo>
                  <a:pt x="0" y="0"/>
                </a:moveTo>
                <a:lnTo>
                  <a:pt x="36599" y="3079199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EA433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17674" y="1832019"/>
            <a:ext cx="7939405" cy="2510790"/>
          </a:xfrm>
          <a:custGeom>
            <a:avLst/>
            <a:gdLst/>
            <a:ahLst/>
            <a:cxnLst/>
            <a:rect l="l" t="t" r="r" b="b"/>
            <a:pathLst>
              <a:path w="7939405" h="2510790">
                <a:moveTo>
                  <a:pt x="7938899" y="2510400"/>
                </a:moveTo>
                <a:lnTo>
                  <a:pt x="0" y="2510400"/>
                </a:lnTo>
                <a:lnTo>
                  <a:pt x="0" y="0"/>
                </a:lnTo>
                <a:lnTo>
                  <a:pt x="7938899" y="0"/>
                </a:lnTo>
                <a:lnTo>
                  <a:pt x="7938899" y="2510400"/>
                </a:lnTo>
                <a:close/>
              </a:path>
            </a:pathLst>
          </a:custGeom>
          <a:solidFill>
            <a:srgbClr val="F7F9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4975" y="358852"/>
            <a:ext cx="3503929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110" dirty="0">
                <a:solidFill>
                  <a:schemeClr val="bg1"/>
                </a:solidFill>
              </a:rPr>
              <a:t>User</a:t>
            </a:r>
            <a:r>
              <a:rPr b="1" spc="-160" dirty="0">
                <a:solidFill>
                  <a:schemeClr val="bg1"/>
                </a:solidFill>
              </a:rPr>
              <a:t> </a:t>
            </a:r>
            <a:r>
              <a:rPr b="1" spc="50" dirty="0">
                <a:solidFill>
                  <a:schemeClr val="bg1"/>
                </a:solidFill>
              </a:rPr>
              <a:t>research:</a:t>
            </a:r>
            <a:r>
              <a:rPr b="1" spc="-165" dirty="0">
                <a:solidFill>
                  <a:schemeClr val="bg1"/>
                </a:solidFill>
              </a:rPr>
              <a:t> </a:t>
            </a:r>
            <a:r>
              <a:rPr b="1" spc="11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9774" y="2501297"/>
            <a:ext cx="6955790" cy="149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Through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use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of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interviews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and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empathy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maps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-114" dirty="0">
                <a:solidFill>
                  <a:srgbClr val="5F6368"/>
                </a:solidFill>
                <a:latin typeface="Tahoma"/>
                <a:cs typeface="Tahoma"/>
              </a:rPr>
              <a:t>I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was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able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to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understand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who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lang="en-US" sz="1200" spc="30" dirty="0" smtClean="0">
                <a:solidFill>
                  <a:srgbClr val="5F6368"/>
                </a:solidFill>
                <a:latin typeface="Tahoma"/>
                <a:cs typeface="Tahoma"/>
              </a:rPr>
              <a:t>Thrive Mart </a:t>
            </a:r>
            <a:r>
              <a:rPr sz="1200" spc="40" dirty="0" smtClean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-360" dirty="0" smtClean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5F6368"/>
                </a:solidFill>
                <a:latin typeface="Tahoma"/>
                <a:cs typeface="Tahoma"/>
              </a:rPr>
              <a:t>App’s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users are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and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to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design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to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accommodate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to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their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needs.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Through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research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outcomes, </a:t>
            </a:r>
            <a:r>
              <a:rPr sz="1200" spc="-114" dirty="0">
                <a:solidFill>
                  <a:srgbClr val="5F6368"/>
                </a:solidFill>
                <a:latin typeface="Tahoma"/>
                <a:cs typeface="Tahoma"/>
              </a:rPr>
              <a:t>I </a:t>
            </a:r>
            <a:r>
              <a:rPr sz="1200" spc="-11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learned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that a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primary user group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was </a:t>
            </a:r>
            <a:r>
              <a:rPr sz="1200" spc="60" dirty="0">
                <a:solidFill>
                  <a:srgbClr val="5F6368"/>
                </a:solidFill>
                <a:latin typeface="Tahoma"/>
                <a:cs typeface="Tahoma"/>
              </a:rPr>
              <a:t>composed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of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working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adults passionate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about </a:t>
            </a:r>
            <a:r>
              <a:rPr lang="en-US" sz="1200" spc="30" dirty="0" smtClean="0">
                <a:solidFill>
                  <a:srgbClr val="5F6368"/>
                </a:solidFill>
                <a:latin typeface="Tahoma"/>
                <a:cs typeface="Tahoma"/>
              </a:rPr>
              <a:t>shopping </a:t>
            </a:r>
            <a:r>
              <a:rPr sz="1200" spc="30" dirty="0" smtClean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-360" dirty="0" smtClean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15" dirty="0">
                <a:solidFill>
                  <a:srgbClr val="5F6368"/>
                </a:solidFill>
                <a:latin typeface="Tahoma"/>
                <a:cs typeface="Tahoma"/>
              </a:rPr>
              <a:t>are,</a:t>
            </a:r>
            <a:r>
              <a:rPr sz="1200" spc="-7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but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could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not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lang="en-US" sz="1200" spc="40" dirty="0" smtClean="0">
                <a:solidFill>
                  <a:srgbClr val="5F6368"/>
                </a:solidFill>
                <a:latin typeface="Tahoma"/>
                <a:cs typeface="Tahoma"/>
              </a:rPr>
              <a:t>go to buy things in Market</a:t>
            </a:r>
            <a:r>
              <a:rPr lang="en-US" sz="1200" spc="20" dirty="0" smtClean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0" dirty="0" smtClean="0">
                <a:solidFill>
                  <a:srgbClr val="5F6368"/>
                </a:solidFill>
                <a:latin typeface="Tahoma"/>
                <a:cs typeface="Tahoma"/>
              </a:rPr>
              <a:t>.</a:t>
            </a:r>
            <a:endParaRPr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Tahoma"/>
              <a:cs typeface="Tahoma"/>
            </a:endParaRPr>
          </a:p>
          <a:p>
            <a:pPr marL="47625" marR="36830" algn="ctr">
              <a:lnSpc>
                <a:spcPct val="114999"/>
              </a:lnSpc>
            </a:pP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With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the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research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conducted,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-114" dirty="0">
                <a:solidFill>
                  <a:srgbClr val="5F6368"/>
                </a:solidFill>
                <a:latin typeface="Tahoma"/>
                <a:cs typeface="Tahoma"/>
              </a:rPr>
              <a:t>I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learned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that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a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5F6368"/>
                </a:solidFill>
                <a:latin typeface="Tahoma"/>
                <a:cs typeface="Tahoma"/>
              </a:rPr>
              <a:t>large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contributing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5F6368"/>
                </a:solidFill>
                <a:latin typeface="Tahoma"/>
                <a:cs typeface="Tahoma"/>
              </a:rPr>
              <a:t>factor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for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users</a:t>
            </a:r>
            <a:r>
              <a:rPr sz="1200" spc="-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6368"/>
                </a:solidFill>
                <a:latin typeface="Tahoma"/>
                <a:cs typeface="Tahoma"/>
              </a:rPr>
              <a:t>not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5F6368"/>
                </a:solidFill>
                <a:latin typeface="Tahoma"/>
                <a:cs typeface="Tahoma"/>
              </a:rPr>
              <a:t>being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able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to </a:t>
            </a:r>
            <a:r>
              <a:rPr sz="1200" spc="-36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5F6368"/>
                </a:solidFill>
                <a:latin typeface="Tahoma"/>
                <a:cs typeface="Tahoma"/>
              </a:rPr>
              <a:t>physically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lang="en-US" sz="1200" spc="40" dirty="0" smtClean="0">
                <a:solidFill>
                  <a:srgbClr val="5F6368"/>
                </a:solidFill>
                <a:latin typeface="Tahoma"/>
                <a:cs typeface="Tahoma"/>
              </a:rPr>
              <a:t>go for shopping in Markets </a:t>
            </a:r>
            <a:r>
              <a:rPr sz="1200" spc="40" dirty="0" smtClean="0">
                <a:solidFill>
                  <a:srgbClr val="5F6368"/>
                </a:solidFill>
                <a:latin typeface="Tahoma"/>
                <a:cs typeface="Tahoma"/>
              </a:rPr>
              <a:t>were</a:t>
            </a:r>
            <a:r>
              <a:rPr sz="1200" spc="-65" dirty="0" smtClean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busy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5F6368"/>
                </a:solidFill>
                <a:latin typeface="Tahoma"/>
                <a:cs typeface="Tahoma"/>
              </a:rPr>
              <a:t>schedules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5F6368"/>
                </a:solidFill>
                <a:latin typeface="Tahoma"/>
                <a:cs typeface="Tahoma"/>
              </a:rPr>
              <a:t>due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to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work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5F6368"/>
                </a:solidFill>
                <a:latin typeface="Tahoma"/>
                <a:cs typeface="Tahoma"/>
              </a:rPr>
              <a:t>or</a:t>
            </a:r>
            <a:r>
              <a:rPr sz="1200" spc="-70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5F6368"/>
                </a:solidFill>
                <a:latin typeface="Tahoma"/>
                <a:cs typeface="Tahoma"/>
              </a:rPr>
              <a:t>other</a:t>
            </a:r>
            <a:r>
              <a:rPr sz="1200" spc="-65" dirty="0">
                <a:solidFill>
                  <a:srgbClr val="5F6368"/>
                </a:solidFill>
                <a:latin typeface="Tahoma"/>
                <a:cs typeface="Tahoma"/>
              </a:rPr>
              <a:t> </a:t>
            </a:r>
            <a:r>
              <a:rPr sz="1200" spc="25" dirty="0">
                <a:solidFill>
                  <a:srgbClr val="5F6368"/>
                </a:solidFill>
                <a:latin typeface="Tahoma"/>
                <a:cs typeface="Tahoma"/>
              </a:rPr>
              <a:t>obligations.</a:t>
            </a:r>
            <a:endParaRPr sz="1200" dirty="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30475" y="1602212"/>
            <a:ext cx="513715" cy="513715"/>
            <a:chOff x="4230475" y="1602212"/>
            <a:chExt cx="513715" cy="513715"/>
          </a:xfrm>
        </p:grpSpPr>
        <p:sp>
          <p:nvSpPr>
            <p:cNvPr id="8" name="object 8"/>
            <p:cNvSpPr/>
            <p:nvPr/>
          </p:nvSpPr>
          <p:spPr>
            <a:xfrm>
              <a:off x="4230475" y="1602212"/>
              <a:ext cx="513715" cy="513715"/>
            </a:xfrm>
            <a:custGeom>
              <a:avLst/>
              <a:gdLst/>
              <a:ahLst/>
              <a:cxnLst/>
              <a:rect l="l" t="t" r="r" b="b"/>
              <a:pathLst>
                <a:path w="513714" h="513714">
                  <a:moveTo>
                    <a:pt x="256649" y="513299"/>
                  </a:moveTo>
                  <a:lnTo>
                    <a:pt x="210516" y="509165"/>
                  </a:lnTo>
                  <a:lnTo>
                    <a:pt x="167096" y="497243"/>
                  </a:lnTo>
                  <a:lnTo>
                    <a:pt x="127113" y="478259"/>
                  </a:lnTo>
                  <a:lnTo>
                    <a:pt x="91293" y="452939"/>
                  </a:lnTo>
                  <a:lnTo>
                    <a:pt x="60360" y="422006"/>
                  </a:lnTo>
                  <a:lnTo>
                    <a:pt x="35040" y="386186"/>
                  </a:lnTo>
                  <a:lnTo>
                    <a:pt x="16056" y="346203"/>
                  </a:lnTo>
                  <a:lnTo>
                    <a:pt x="4134" y="302783"/>
                  </a:lnTo>
                  <a:lnTo>
                    <a:pt x="0" y="256649"/>
                  </a:lnTo>
                  <a:lnTo>
                    <a:pt x="4134" y="210516"/>
                  </a:lnTo>
                  <a:lnTo>
                    <a:pt x="16056" y="167096"/>
                  </a:lnTo>
                  <a:lnTo>
                    <a:pt x="35040" y="127113"/>
                  </a:lnTo>
                  <a:lnTo>
                    <a:pt x="60360" y="91293"/>
                  </a:lnTo>
                  <a:lnTo>
                    <a:pt x="91293" y="60360"/>
                  </a:lnTo>
                  <a:lnTo>
                    <a:pt x="127113" y="35040"/>
                  </a:lnTo>
                  <a:lnTo>
                    <a:pt x="167096" y="16056"/>
                  </a:lnTo>
                  <a:lnTo>
                    <a:pt x="210516" y="4134"/>
                  </a:lnTo>
                  <a:lnTo>
                    <a:pt x="256649" y="0"/>
                  </a:lnTo>
                  <a:lnTo>
                    <a:pt x="306953" y="4977"/>
                  </a:lnTo>
                  <a:lnTo>
                    <a:pt x="354865" y="19536"/>
                  </a:lnTo>
                  <a:lnTo>
                    <a:pt x="399039" y="43120"/>
                  </a:lnTo>
                  <a:lnTo>
                    <a:pt x="438128" y="75171"/>
                  </a:lnTo>
                  <a:lnTo>
                    <a:pt x="470179" y="114260"/>
                  </a:lnTo>
                  <a:lnTo>
                    <a:pt x="493763" y="158434"/>
                  </a:lnTo>
                  <a:lnTo>
                    <a:pt x="508322" y="206346"/>
                  </a:lnTo>
                  <a:lnTo>
                    <a:pt x="513299" y="256649"/>
                  </a:lnTo>
                  <a:lnTo>
                    <a:pt x="509165" y="302783"/>
                  </a:lnTo>
                  <a:lnTo>
                    <a:pt x="497243" y="346203"/>
                  </a:lnTo>
                  <a:lnTo>
                    <a:pt x="478259" y="386186"/>
                  </a:lnTo>
                  <a:lnTo>
                    <a:pt x="452939" y="422006"/>
                  </a:lnTo>
                  <a:lnTo>
                    <a:pt x="422006" y="452939"/>
                  </a:lnTo>
                  <a:lnTo>
                    <a:pt x="386186" y="478259"/>
                  </a:lnTo>
                  <a:lnTo>
                    <a:pt x="346203" y="497243"/>
                  </a:lnTo>
                  <a:lnTo>
                    <a:pt x="302783" y="509165"/>
                  </a:lnTo>
                  <a:lnTo>
                    <a:pt x="256649" y="513299"/>
                  </a:lnTo>
                  <a:close/>
                </a:path>
              </a:pathLst>
            </a:custGeom>
            <a:solidFill>
              <a:srgbClr val="F1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3201" y="1744925"/>
              <a:ext cx="227606" cy="2276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EA433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4975" y="358852"/>
            <a:ext cx="467662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110" dirty="0">
                <a:solidFill>
                  <a:schemeClr val="bg1"/>
                </a:solidFill>
              </a:rPr>
              <a:t>User</a:t>
            </a:r>
            <a:r>
              <a:rPr b="1" spc="-145" dirty="0">
                <a:solidFill>
                  <a:schemeClr val="bg1"/>
                </a:solidFill>
              </a:rPr>
              <a:t> </a:t>
            </a:r>
            <a:r>
              <a:rPr b="1" spc="50" dirty="0">
                <a:solidFill>
                  <a:schemeClr val="bg1"/>
                </a:solidFill>
              </a:rPr>
              <a:t>research:</a:t>
            </a:r>
            <a:r>
              <a:rPr b="1" spc="-145" dirty="0">
                <a:solidFill>
                  <a:schemeClr val="bg1"/>
                </a:solidFill>
              </a:rPr>
              <a:t> </a:t>
            </a:r>
            <a:r>
              <a:rPr b="1" spc="95" dirty="0">
                <a:solidFill>
                  <a:schemeClr val="bg1"/>
                </a:solidFill>
              </a:rPr>
              <a:t>pain</a:t>
            </a:r>
            <a:r>
              <a:rPr b="1" spc="-145" dirty="0">
                <a:solidFill>
                  <a:schemeClr val="bg1"/>
                </a:solidFill>
              </a:rPr>
              <a:t> </a:t>
            </a:r>
            <a:r>
              <a:rPr b="1" spc="90" dirty="0">
                <a:solidFill>
                  <a:schemeClr val="bg1"/>
                </a:solidFill>
              </a:rPr>
              <a:t>points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26991" y="2311354"/>
            <a:ext cx="447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F19900"/>
                </a:solidFill>
                <a:latin typeface="Arial"/>
                <a:cs typeface="Arial"/>
              </a:rPr>
              <a:t>Time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3525" y="2927433"/>
            <a:ext cx="1971039" cy="64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100"/>
              </a:spcBef>
            </a:pPr>
            <a:r>
              <a:rPr sz="1200" spc="30" dirty="0">
                <a:latin typeface="Tahoma"/>
                <a:cs typeface="Tahoma"/>
              </a:rPr>
              <a:t>Working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adults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65" dirty="0">
                <a:latin typeface="Tahoma"/>
                <a:cs typeface="Tahoma"/>
              </a:rPr>
              <a:t>do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50" dirty="0">
                <a:latin typeface="Tahoma"/>
                <a:cs typeface="Tahoma"/>
              </a:rPr>
              <a:t>not</a:t>
            </a:r>
            <a:r>
              <a:rPr sz="1200" spc="-7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have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time to </a:t>
            </a:r>
            <a:r>
              <a:rPr lang="en-US" sz="1200" spc="25" dirty="0" smtClean="0">
                <a:latin typeface="Tahoma"/>
                <a:cs typeface="Tahoma"/>
              </a:rPr>
              <a:t>buy things from market</a:t>
            </a:r>
            <a:r>
              <a:rPr sz="1200" spc="25" dirty="0" smtClean="0">
                <a:latin typeface="Tahoma"/>
                <a:cs typeface="Tahoma"/>
              </a:rPr>
              <a:t>.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70030" y="2311354"/>
            <a:ext cx="763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19900"/>
                </a:solidFill>
                <a:latin typeface="Arial"/>
                <a:cs typeface="Arial"/>
              </a:rPr>
              <a:t>Location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10200" y="2927433"/>
            <a:ext cx="2346325" cy="8622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235" marR="5080" indent="-90170">
              <a:lnSpc>
                <a:spcPct val="114999"/>
              </a:lnSpc>
              <a:spcBef>
                <a:spcPts val="100"/>
              </a:spcBef>
            </a:pPr>
            <a:r>
              <a:rPr lang="en-US" sz="1200" spc="45" dirty="0" smtClean="0">
                <a:solidFill>
                  <a:srgbClr val="5F6368"/>
                </a:solidFill>
                <a:latin typeface="Tahoma"/>
                <a:cs typeface="Tahoma"/>
              </a:rPr>
              <a:t>  </a:t>
            </a:r>
            <a:r>
              <a:rPr sz="1200" spc="45" dirty="0" smtClean="0">
                <a:latin typeface="Tahoma"/>
                <a:cs typeface="Tahoma"/>
              </a:rPr>
              <a:t>People</a:t>
            </a:r>
            <a:r>
              <a:rPr sz="1200" spc="-70" dirty="0" smtClean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interested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in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35" dirty="0" smtClean="0">
                <a:latin typeface="Tahoma"/>
                <a:cs typeface="Tahoma"/>
              </a:rPr>
              <a:t>purchasing</a:t>
            </a:r>
            <a:r>
              <a:rPr lang="en-US" sz="1200" spc="35" dirty="0">
                <a:latin typeface="Tahoma"/>
                <a:cs typeface="Tahoma"/>
              </a:rPr>
              <a:t> </a:t>
            </a:r>
            <a:r>
              <a:rPr lang="en-US" sz="1200" spc="35" dirty="0" smtClean="0">
                <a:latin typeface="Tahoma"/>
                <a:cs typeface="Tahoma"/>
              </a:rPr>
              <a:t> </a:t>
            </a:r>
            <a:r>
              <a:rPr lang="en-US" sz="1200" spc="40" dirty="0" smtClean="0">
                <a:latin typeface="Tahoma"/>
                <a:cs typeface="Tahoma"/>
              </a:rPr>
              <a:t>household items </a:t>
            </a:r>
            <a:r>
              <a:rPr sz="1200" spc="40" dirty="0" smtClean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may </a:t>
            </a:r>
            <a:r>
              <a:rPr sz="1200" spc="50" dirty="0">
                <a:latin typeface="Tahoma"/>
                <a:cs typeface="Tahoma"/>
              </a:rPr>
              <a:t>be </a:t>
            </a:r>
            <a:r>
              <a:rPr sz="1200" spc="40" dirty="0">
                <a:latin typeface="Tahoma"/>
                <a:cs typeface="Tahoma"/>
              </a:rPr>
              <a:t>limited </a:t>
            </a:r>
            <a:r>
              <a:rPr sz="1200" spc="50" dirty="0">
                <a:latin typeface="Tahoma"/>
                <a:cs typeface="Tahoma"/>
              </a:rPr>
              <a:t>how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closely</a:t>
            </a:r>
            <a:r>
              <a:rPr sz="1200" spc="-7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they</a:t>
            </a:r>
            <a:r>
              <a:rPr sz="1200" spc="-7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live</a:t>
            </a:r>
            <a:r>
              <a:rPr sz="1200" spc="-80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to</a:t>
            </a:r>
            <a:r>
              <a:rPr sz="1200" spc="-75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the</a:t>
            </a:r>
            <a:r>
              <a:rPr sz="1200" spc="-75" dirty="0">
                <a:latin typeface="Tahoma"/>
                <a:cs typeface="Tahoma"/>
              </a:rPr>
              <a:t> </a:t>
            </a:r>
            <a:r>
              <a:rPr lang="en-US" sz="1200" spc="20" dirty="0" smtClean="0">
                <a:latin typeface="Tahoma"/>
                <a:cs typeface="Tahoma"/>
              </a:rPr>
              <a:t>Mart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72482" y="1461463"/>
            <a:ext cx="642620" cy="642620"/>
          </a:xfrm>
          <a:custGeom>
            <a:avLst/>
            <a:gdLst/>
            <a:ahLst/>
            <a:cxnLst/>
            <a:rect l="l" t="t" r="r" b="b"/>
            <a:pathLst>
              <a:path w="642619" h="642619">
                <a:moveTo>
                  <a:pt x="321000" y="641999"/>
                </a:moveTo>
                <a:lnTo>
                  <a:pt x="273565" y="638519"/>
                </a:lnTo>
                <a:lnTo>
                  <a:pt x="228291" y="628409"/>
                </a:lnTo>
                <a:lnTo>
                  <a:pt x="185674" y="612165"/>
                </a:lnTo>
                <a:lnTo>
                  <a:pt x="146212" y="590284"/>
                </a:lnTo>
                <a:lnTo>
                  <a:pt x="110400" y="563264"/>
                </a:lnTo>
                <a:lnTo>
                  <a:pt x="78735" y="531599"/>
                </a:lnTo>
                <a:lnTo>
                  <a:pt x="51715" y="495787"/>
                </a:lnTo>
                <a:lnTo>
                  <a:pt x="29834" y="456325"/>
                </a:lnTo>
                <a:lnTo>
                  <a:pt x="13590" y="413708"/>
                </a:lnTo>
                <a:lnTo>
                  <a:pt x="3480" y="368434"/>
                </a:lnTo>
                <a:lnTo>
                  <a:pt x="0" y="320999"/>
                </a:lnTo>
                <a:lnTo>
                  <a:pt x="3480" y="273564"/>
                </a:lnTo>
                <a:lnTo>
                  <a:pt x="13590" y="228290"/>
                </a:lnTo>
                <a:lnTo>
                  <a:pt x="29834" y="185674"/>
                </a:lnTo>
                <a:lnTo>
                  <a:pt x="51715" y="146212"/>
                </a:lnTo>
                <a:lnTo>
                  <a:pt x="78735" y="110400"/>
                </a:lnTo>
                <a:lnTo>
                  <a:pt x="110400" y="78735"/>
                </a:lnTo>
                <a:lnTo>
                  <a:pt x="146212" y="51715"/>
                </a:lnTo>
                <a:lnTo>
                  <a:pt x="185674" y="29834"/>
                </a:lnTo>
                <a:lnTo>
                  <a:pt x="228291" y="13590"/>
                </a:lnTo>
                <a:lnTo>
                  <a:pt x="273565" y="3480"/>
                </a:lnTo>
                <a:lnTo>
                  <a:pt x="321000" y="0"/>
                </a:lnTo>
                <a:lnTo>
                  <a:pt x="371518" y="3998"/>
                </a:lnTo>
                <a:lnTo>
                  <a:pt x="420338" y="15757"/>
                </a:lnTo>
                <a:lnTo>
                  <a:pt x="466596" y="34918"/>
                </a:lnTo>
                <a:lnTo>
                  <a:pt x="509431" y="61124"/>
                </a:lnTo>
                <a:lnTo>
                  <a:pt x="547981" y="94018"/>
                </a:lnTo>
                <a:lnTo>
                  <a:pt x="580875" y="132568"/>
                </a:lnTo>
                <a:lnTo>
                  <a:pt x="607081" y="175403"/>
                </a:lnTo>
                <a:lnTo>
                  <a:pt x="626242" y="221661"/>
                </a:lnTo>
                <a:lnTo>
                  <a:pt x="638001" y="270481"/>
                </a:lnTo>
                <a:lnTo>
                  <a:pt x="642000" y="320999"/>
                </a:lnTo>
                <a:lnTo>
                  <a:pt x="638519" y="368434"/>
                </a:lnTo>
                <a:lnTo>
                  <a:pt x="628409" y="413708"/>
                </a:lnTo>
                <a:lnTo>
                  <a:pt x="612165" y="456325"/>
                </a:lnTo>
                <a:lnTo>
                  <a:pt x="590285" y="495787"/>
                </a:lnTo>
                <a:lnTo>
                  <a:pt x="563264" y="531599"/>
                </a:lnTo>
                <a:lnTo>
                  <a:pt x="531599" y="563264"/>
                </a:lnTo>
                <a:lnTo>
                  <a:pt x="495787" y="590284"/>
                </a:lnTo>
                <a:lnTo>
                  <a:pt x="456325" y="612165"/>
                </a:lnTo>
                <a:lnTo>
                  <a:pt x="413709" y="628409"/>
                </a:lnTo>
                <a:lnTo>
                  <a:pt x="368435" y="638519"/>
                </a:lnTo>
                <a:lnTo>
                  <a:pt x="321000" y="641999"/>
                </a:lnTo>
                <a:close/>
              </a:path>
            </a:pathLst>
          </a:custGeom>
          <a:solidFill>
            <a:srgbClr val="F1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23934" y="1591899"/>
            <a:ext cx="1397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31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70030" y="1467069"/>
            <a:ext cx="642620" cy="642620"/>
          </a:xfrm>
          <a:custGeom>
            <a:avLst/>
            <a:gdLst/>
            <a:ahLst/>
            <a:cxnLst/>
            <a:rect l="l" t="t" r="r" b="b"/>
            <a:pathLst>
              <a:path w="642620" h="642619">
                <a:moveTo>
                  <a:pt x="320999" y="641999"/>
                </a:moveTo>
                <a:lnTo>
                  <a:pt x="273564" y="638519"/>
                </a:lnTo>
                <a:lnTo>
                  <a:pt x="228290" y="628409"/>
                </a:lnTo>
                <a:lnTo>
                  <a:pt x="185674" y="612165"/>
                </a:lnTo>
                <a:lnTo>
                  <a:pt x="146212" y="590284"/>
                </a:lnTo>
                <a:lnTo>
                  <a:pt x="110400" y="563264"/>
                </a:lnTo>
                <a:lnTo>
                  <a:pt x="78735" y="531599"/>
                </a:lnTo>
                <a:lnTo>
                  <a:pt x="51715" y="495787"/>
                </a:lnTo>
                <a:lnTo>
                  <a:pt x="29834" y="456325"/>
                </a:lnTo>
                <a:lnTo>
                  <a:pt x="13590" y="413708"/>
                </a:lnTo>
                <a:lnTo>
                  <a:pt x="3480" y="368434"/>
                </a:lnTo>
                <a:lnTo>
                  <a:pt x="0" y="320999"/>
                </a:lnTo>
                <a:lnTo>
                  <a:pt x="3480" y="273564"/>
                </a:lnTo>
                <a:lnTo>
                  <a:pt x="13590" y="228290"/>
                </a:lnTo>
                <a:lnTo>
                  <a:pt x="29834" y="185674"/>
                </a:lnTo>
                <a:lnTo>
                  <a:pt x="51715" y="146212"/>
                </a:lnTo>
                <a:lnTo>
                  <a:pt x="78735" y="110400"/>
                </a:lnTo>
                <a:lnTo>
                  <a:pt x="110400" y="78735"/>
                </a:lnTo>
                <a:lnTo>
                  <a:pt x="146212" y="51715"/>
                </a:lnTo>
                <a:lnTo>
                  <a:pt x="185674" y="29834"/>
                </a:lnTo>
                <a:lnTo>
                  <a:pt x="228290" y="13590"/>
                </a:lnTo>
                <a:lnTo>
                  <a:pt x="273564" y="3480"/>
                </a:lnTo>
                <a:lnTo>
                  <a:pt x="320999" y="0"/>
                </a:lnTo>
                <a:lnTo>
                  <a:pt x="371518" y="3998"/>
                </a:lnTo>
                <a:lnTo>
                  <a:pt x="420338" y="15757"/>
                </a:lnTo>
                <a:lnTo>
                  <a:pt x="466596" y="34918"/>
                </a:lnTo>
                <a:lnTo>
                  <a:pt x="509431" y="61124"/>
                </a:lnTo>
                <a:lnTo>
                  <a:pt x="547981" y="94018"/>
                </a:lnTo>
                <a:lnTo>
                  <a:pt x="580875" y="132568"/>
                </a:lnTo>
                <a:lnTo>
                  <a:pt x="607081" y="175403"/>
                </a:lnTo>
                <a:lnTo>
                  <a:pt x="626242" y="221661"/>
                </a:lnTo>
                <a:lnTo>
                  <a:pt x="638001" y="270481"/>
                </a:lnTo>
                <a:lnTo>
                  <a:pt x="641999" y="320999"/>
                </a:lnTo>
                <a:lnTo>
                  <a:pt x="638519" y="368434"/>
                </a:lnTo>
                <a:lnTo>
                  <a:pt x="628409" y="413708"/>
                </a:lnTo>
                <a:lnTo>
                  <a:pt x="612165" y="456325"/>
                </a:lnTo>
                <a:lnTo>
                  <a:pt x="590284" y="495787"/>
                </a:lnTo>
                <a:lnTo>
                  <a:pt x="563264" y="531599"/>
                </a:lnTo>
                <a:lnTo>
                  <a:pt x="531599" y="563264"/>
                </a:lnTo>
                <a:lnTo>
                  <a:pt x="495787" y="590284"/>
                </a:lnTo>
                <a:lnTo>
                  <a:pt x="456325" y="612165"/>
                </a:lnTo>
                <a:lnTo>
                  <a:pt x="413709" y="628409"/>
                </a:lnTo>
                <a:lnTo>
                  <a:pt x="368435" y="638519"/>
                </a:lnTo>
                <a:lnTo>
                  <a:pt x="320999" y="641999"/>
                </a:lnTo>
                <a:close/>
              </a:path>
            </a:pathLst>
          </a:custGeom>
          <a:solidFill>
            <a:srgbClr val="F1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1487" y="1602433"/>
            <a:ext cx="1797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spc="1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EA433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90550"/>
            <a:ext cx="5715272" cy="414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9124"/>
            <a:ext cx="69850" cy="753110"/>
          </a:xfrm>
          <a:custGeom>
            <a:avLst/>
            <a:gdLst/>
            <a:ahLst/>
            <a:cxnLst/>
            <a:rect l="l" t="t" r="r" b="b"/>
            <a:pathLst>
              <a:path w="69850" h="753110">
                <a:moveTo>
                  <a:pt x="69299" y="752999"/>
                </a:moveTo>
                <a:lnTo>
                  <a:pt x="0" y="752999"/>
                </a:lnTo>
                <a:lnTo>
                  <a:pt x="0" y="0"/>
                </a:lnTo>
                <a:lnTo>
                  <a:pt x="69299" y="0"/>
                </a:lnTo>
                <a:lnTo>
                  <a:pt x="69299" y="752999"/>
                </a:lnTo>
                <a:close/>
              </a:path>
            </a:pathLst>
          </a:custGeom>
          <a:solidFill>
            <a:srgbClr val="EA433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1699" y="4841325"/>
            <a:ext cx="464874" cy="1566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90550"/>
            <a:ext cx="5148000" cy="4024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14445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Big Picture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14614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265</TotalTime>
  <Words>880</Words>
  <Application>Microsoft Office PowerPoint</Application>
  <PresentationFormat>On-screen Show (16:9)</PresentationFormat>
  <Paragraphs>95</Paragraphs>
  <Slides>26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Century Gothic</vt:lpstr>
      <vt:lpstr>Microsoft Sans Serif</vt:lpstr>
      <vt:lpstr>Tahoma</vt:lpstr>
      <vt:lpstr>Times New Roman</vt:lpstr>
      <vt:lpstr>Verdana</vt:lpstr>
      <vt:lpstr>Wingdings 3</vt:lpstr>
      <vt:lpstr>Slice</vt:lpstr>
      <vt:lpstr>PowerPoint Presentation</vt:lpstr>
      <vt:lpstr>Project overview</vt:lpstr>
      <vt:lpstr>PowerPoint Presentation</vt:lpstr>
      <vt:lpstr>Project overview</vt:lpstr>
      <vt:lpstr>Understanding the user</vt:lpstr>
      <vt:lpstr>User research: summary</vt:lpstr>
      <vt:lpstr>User research: pain points</vt:lpstr>
      <vt:lpstr>PowerPoint Presentation</vt:lpstr>
      <vt:lpstr>PowerPoint Presentation</vt:lpstr>
      <vt:lpstr>PowerPoint Presentation</vt:lpstr>
      <vt:lpstr>PowerPoint Presentation</vt:lpstr>
      <vt:lpstr>Paper wireframes</vt:lpstr>
      <vt:lpstr>PowerPoint Presentation</vt:lpstr>
      <vt:lpstr>Digital wireframes</vt:lpstr>
      <vt:lpstr>Low-Fidelity prototype</vt:lpstr>
      <vt:lpstr>Medium-Fidelity prototype</vt:lpstr>
      <vt:lpstr>Medium-Fidelity prototype</vt:lpstr>
      <vt:lpstr>Usability study: FIndings</vt:lpstr>
      <vt:lpstr>Reﬁning  the design</vt:lpstr>
      <vt:lpstr>Mockups</vt:lpstr>
      <vt:lpstr>Mockups</vt:lpstr>
      <vt:lpstr>High-FIdelity  prototype</vt:lpstr>
      <vt:lpstr>Accessibility considerations</vt:lpstr>
      <vt:lpstr>Affinity Diagram</vt:lpstr>
      <vt:lpstr>Paper prototype wizard oz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Project 1 - Art Auction App</dc:title>
  <cp:lastModifiedBy>Daniyal Khan</cp:lastModifiedBy>
  <cp:revision>28</cp:revision>
  <dcterms:created xsi:type="dcterms:W3CDTF">2023-05-21T16:22:46Z</dcterms:created>
  <dcterms:modified xsi:type="dcterms:W3CDTF">2023-06-24T09:27:26Z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